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ileron" panose="020B0604020202020204" charset="0"/>
      <p:regular r:id="rId21"/>
    </p:embeddedFont>
    <p:embeddedFont>
      <p:font typeface="Times New Roman Bold" panose="020B0604020202020204" charset="0"/>
      <p:regular r:id="rId22"/>
    </p:embeddedFont>
    <p:embeddedFont>
      <p:font typeface="Canva Sans" panose="020B0604020202020204" charset="0"/>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2012732" y="4293024"/>
            <a:ext cx="12999405" cy="3667125"/>
          </a:xfrm>
          <a:prstGeom prst="rect">
            <a:avLst/>
          </a:prstGeom>
        </p:spPr>
        <p:txBody>
          <a:bodyPr lIns="0" tIns="0" rIns="0" bIns="0" rtlCol="0" anchor="t">
            <a:spAutoFit/>
          </a:bodyPr>
          <a:lstStyle/>
          <a:p>
            <a:pPr algn="ctr">
              <a:lnSpc>
                <a:spcPts val="4698"/>
              </a:lnSpc>
            </a:pPr>
            <a:r>
              <a:rPr lang="en-US" sz="3915">
                <a:solidFill>
                  <a:srgbClr val="1B1E15"/>
                </a:solidFill>
                <a:latin typeface="Times New Roman"/>
                <a:ea typeface="Times New Roman"/>
                <a:cs typeface="Times New Roman"/>
                <a:sym typeface="Times New Roman"/>
              </a:rPr>
              <a:t>THỰC TẬP ĐỒ ÁN CƠ SỞ NGÀNH</a:t>
            </a:r>
          </a:p>
          <a:p>
            <a:pPr algn="ctr">
              <a:lnSpc>
                <a:spcPts val="4698"/>
              </a:lnSpc>
            </a:pPr>
            <a:r>
              <a:rPr lang="en-US" sz="3915">
                <a:solidFill>
                  <a:srgbClr val="1B1E15"/>
                </a:solidFill>
                <a:latin typeface="Times New Roman"/>
                <a:ea typeface="Times New Roman"/>
                <a:cs typeface="Times New Roman"/>
                <a:sym typeface="Times New Roman"/>
              </a:rPr>
              <a:t>HỌC KỲ I, NĂM HỌC 2024 – 2025</a:t>
            </a:r>
          </a:p>
          <a:p>
            <a:pPr algn="ctr">
              <a:lnSpc>
                <a:spcPts val="4860"/>
              </a:lnSpc>
            </a:pPr>
            <a:endParaRPr lang="en-US" sz="3915">
              <a:solidFill>
                <a:srgbClr val="1B1E15"/>
              </a:solidFill>
              <a:latin typeface="Times New Roman"/>
              <a:ea typeface="Times New Roman"/>
              <a:cs typeface="Times New Roman"/>
              <a:sym typeface="Times New Roman"/>
            </a:endParaRPr>
          </a:p>
          <a:p>
            <a:pPr algn="ctr">
              <a:lnSpc>
                <a:spcPts val="7128"/>
              </a:lnSpc>
            </a:pPr>
            <a:r>
              <a:rPr lang="en-US" sz="5940">
                <a:solidFill>
                  <a:srgbClr val="1B1E15"/>
                </a:solidFill>
                <a:latin typeface="Times New Roman"/>
                <a:ea typeface="Times New Roman"/>
                <a:cs typeface="Times New Roman"/>
                <a:sym typeface="Times New Roman"/>
              </a:rPr>
              <a:t>Xây dựng website giới thiệu các chùa Khmer trên địa bàn tỉnh Trà Vinh</a:t>
            </a:r>
          </a:p>
        </p:txBody>
      </p:sp>
      <p:sp>
        <p:nvSpPr>
          <p:cNvPr id="5" name="Freeform 5"/>
          <p:cNvSpPr/>
          <p:nvPr/>
        </p:nvSpPr>
        <p:spPr>
          <a:xfrm>
            <a:off x="7446460" y="1820272"/>
            <a:ext cx="2131949" cy="2131949"/>
          </a:xfrm>
          <a:custGeom>
            <a:avLst/>
            <a:gdLst/>
            <a:ahLst/>
            <a:cxnLst/>
            <a:rect l="l" t="t" r="r" b="b"/>
            <a:pathLst>
              <a:path w="2131949" h="2131949">
                <a:moveTo>
                  <a:pt x="0" y="0"/>
                </a:moveTo>
                <a:lnTo>
                  <a:pt x="2131949" y="0"/>
                </a:lnTo>
                <a:lnTo>
                  <a:pt x="2131949" y="2131949"/>
                </a:lnTo>
                <a:lnTo>
                  <a:pt x="0" y="2131949"/>
                </a:lnTo>
                <a:lnTo>
                  <a:pt x="0" y="0"/>
                </a:lnTo>
                <a:close/>
              </a:path>
            </a:pathLst>
          </a:custGeom>
          <a:blipFill>
            <a:blip r:embed="rId2"/>
            <a:stretch>
              <a:fillRect/>
            </a:stretch>
          </a:blipFill>
        </p:spPr>
      </p:sp>
      <p:sp>
        <p:nvSpPr>
          <p:cNvPr id="6" name="Freeform 6"/>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4607933" y="59261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8" name="Freeform 8"/>
          <p:cNvSpPr/>
          <p:nvPr/>
        </p:nvSpPr>
        <p:spPr>
          <a:xfrm flipH="1" flipV="1">
            <a:off x="14607933" y="-1261755"/>
            <a:ext cx="7360133" cy="6664266"/>
          </a:xfrm>
          <a:custGeom>
            <a:avLst/>
            <a:gdLst/>
            <a:ahLst/>
            <a:cxnLst/>
            <a:rect l="l" t="t" r="r" b="b"/>
            <a:pathLst>
              <a:path w="7360133" h="6664266">
                <a:moveTo>
                  <a:pt x="7360134" y="6664267"/>
                </a:moveTo>
                <a:lnTo>
                  <a:pt x="0" y="6664267"/>
                </a:lnTo>
                <a:lnTo>
                  <a:pt x="0" y="0"/>
                </a:lnTo>
                <a:lnTo>
                  <a:pt x="7360134" y="0"/>
                </a:lnTo>
                <a:lnTo>
                  <a:pt x="7360134" y="6664267"/>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flipH="1" flipV="1">
            <a:off x="-3680067" y="-2511057"/>
            <a:ext cx="7360133" cy="6664266"/>
          </a:xfrm>
          <a:custGeom>
            <a:avLst/>
            <a:gdLst/>
            <a:ahLst/>
            <a:cxnLst/>
            <a:rect l="l" t="t" r="r" b="b"/>
            <a:pathLst>
              <a:path w="7360133" h="6664266">
                <a:moveTo>
                  <a:pt x="7360134" y="6664266"/>
                </a:moveTo>
                <a:lnTo>
                  <a:pt x="0" y="6664266"/>
                </a:lnTo>
                <a:lnTo>
                  <a:pt x="0" y="0"/>
                </a:lnTo>
                <a:lnTo>
                  <a:pt x="7360134" y="0"/>
                </a:lnTo>
                <a:lnTo>
                  <a:pt x="7360134" y="6664266"/>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10" name="TextBox 10"/>
          <p:cNvSpPr txBox="1"/>
          <p:nvPr/>
        </p:nvSpPr>
        <p:spPr>
          <a:xfrm>
            <a:off x="5450266" y="442525"/>
            <a:ext cx="6124337" cy="1033780"/>
          </a:xfrm>
          <a:prstGeom prst="rect">
            <a:avLst/>
          </a:prstGeom>
        </p:spPr>
        <p:txBody>
          <a:bodyPr lIns="0" tIns="0" rIns="0" bIns="0" rtlCol="0" anchor="t">
            <a:spAutoFit/>
          </a:bodyPr>
          <a:lstStyle/>
          <a:p>
            <a:pPr algn="ctr">
              <a:lnSpc>
                <a:spcPts val="3919"/>
              </a:lnSpc>
              <a:spcBef>
                <a:spcPct val="0"/>
              </a:spcBef>
            </a:pPr>
            <a:r>
              <a:rPr lang="en-US" sz="2799">
                <a:solidFill>
                  <a:srgbClr val="1B1E15"/>
                </a:solidFill>
                <a:latin typeface="Times New Roman"/>
                <a:ea typeface="Times New Roman"/>
                <a:cs typeface="Times New Roman"/>
                <a:sym typeface="Times New Roman"/>
              </a:rPr>
              <a:t>KHOA KỸ THUẬT VÀ CÔNG NGHỆ</a:t>
            </a:r>
          </a:p>
          <a:p>
            <a:pPr algn="ctr">
              <a:lnSpc>
                <a:spcPts val="3919"/>
              </a:lnSpc>
              <a:spcBef>
                <a:spcPct val="0"/>
              </a:spcBef>
            </a:pPr>
            <a:r>
              <a:rPr lang="en-US" sz="2799">
                <a:solidFill>
                  <a:srgbClr val="1B1E15"/>
                </a:solidFill>
                <a:latin typeface="Times New Roman"/>
                <a:ea typeface="Times New Roman"/>
                <a:cs typeface="Times New Roman"/>
                <a:sym typeface="Times New Roman"/>
              </a:rPr>
              <a:t>BỘ MÔN CÔNG NGHỆ THÔNG TIN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389332" y="343654"/>
            <a:ext cx="11438961" cy="1627849"/>
            <a:chOff x="0" y="0"/>
            <a:chExt cx="5243034" cy="746123"/>
          </a:xfrm>
        </p:grpSpPr>
        <p:sp>
          <p:nvSpPr>
            <p:cNvPr id="4" name="Freeform 4"/>
            <p:cNvSpPr/>
            <p:nvPr/>
          </p:nvSpPr>
          <p:spPr>
            <a:xfrm>
              <a:off x="0" y="0"/>
              <a:ext cx="5243034" cy="746123"/>
            </a:xfrm>
            <a:custGeom>
              <a:avLst/>
              <a:gdLst/>
              <a:ahLst/>
              <a:cxnLst/>
              <a:rect l="l" t="t" r="r" b="b"/>
              <a:pathLst>
                <a:path w="5243034" h="746123">
                  <a:moveTo>
                    <a:pt x="5243034" y="0"/>
                  </a:moveTo>
                  <a:lnTo>
                    <a:pt x="0" y="0"/>
                  </a:lnTo>
                  <a:lnTo>
                    <a:pt x="0" y="558163"/>
                  </a:lnTo>
                  <a:lnTo>
                    <a:pt x="157480" y="558163"/>
                  </a:lnTo>
                  <a:lnTo>
                    <a:pt x="157480" y="746123"/>
                  </a:lnTo>
                  <a:lnTo>
                    <a:pt x="463550" y="558163"/>
                  </a:lnTo>
                  <a:lnTo>
                    <a:pt x="5243034" y="558163"/>
                  </a:lnTo>
                  <a:lnTo>
                    <a:pt x="5243034" y="0"/>
                  </a:lnTo>
                  <a:close/>
                </a:path>
              </a:pathLst>
            </a:custGeom>
            <a:solidFill>
              <a:srgbClr val="9BDAE9"/>
            </a:solidFill>
            <a:ln cap="sq">
              <a:noFill/>
              <a:prstDash val="solid"/>
              <a:miter/>
            </a:ln>
          </p:spPr>
        </p:sp>
        <p:sp>
          <p:nvSpPr>
            <p:cNvPr id="5" name="TextBox 5"/>
            <p:cNvSpPr txBox="1"/>
            <p:nvPr/>
          </p:nvSpPr>
          <p:spPr>
            <a:xfrm>
              <a:off x="0" y="-76200"/>
              <a:ext cx="5243034" cy="63182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89332" y="343654"/>
            <a:ext cx="11438961" cy="1627849"/>
            <a:chOff x="0" y="0"/>
            <a:chExt cx="5243034" cy="746123"/>
          </a:xfrm>
        </p:grpSpPr>
        <p:sp>
          <p:nvSpPr>
            <p:cNvPr id="7" name="Freeform 7"/>
            <p:cNvSpPr/>
            <p:nvPr/>
          </p:nvSpPr>
          <p:spPr>
            <a:xfrm>
              <a:off x="0" y="0"/>
              <a:ext cx="5243034" cy="746123"/>
            </a:xfrm>
            <a:custGeom>
              <a:avLst/>
              <a:gdLst/>
              <a:ahLst/>
              <a:cxnLst/>
              <a:rect l="l" t="t" r="r" b="b"/>
              <a:pathLst>
                <a:path w="5243034" h="746123">
                  <a:moveTo>
                    <a:pt x="5243034" y="0"/>
                  </a:moveTo>
                  <a:lnTo>
                    <a:pt x="0" y="0"/>
                  </a:lnTo>
                  <a:lnTo>
                    <a:pt x="0" y="558163"/>
                  </a:lnTo>
                  <a:lnTo>
                    <a:pt x="157480" y="558163"/>
                  </a:lnTo>
                  <a:lnTo>
                    <a:pt x="157480" y="746123"/>
                  </a:lnTo>
                  <a:lnTo>
                    <a:pt x="463550" y="558163"/>
                  </a:lnTo>
                  <a:lnTo>
                    <a:pt x="5243034" y="558163"/>
                  </a:lnTo>
                  <a:lnTo>
                    <a:pt x="5243034" y="0"/>
                  </a:lnTo>
                  <a:close/>
                </a:path>
              </a:pathLst>
            </a:custGeom>
            <a:solidFill>
              <a:srgbClr val="000000">
                <a:alpha val="0"/>
              </a:srgbClr>
            </a:solidFill>
            <a:ln w="66675" cap="sq">
              <a:solidFill>
                <a:srgbClr val="56C3D0"/>
              </a:solidFill>
              <a:prstDash val="solid"/>
              <a:miter/>
            </a:ln>
          </p:spPr>
        </p:sp>
        <p:sp>
          <p:nvSpPr>
            <p:cNvPr id="8" name="TextBox 8"/>
            <p:cNvSpPr txBox="1"/>
            <p:nvPr/>
          </p:nvSpPr>
          <p:spPr>
            <a:xfrm>
              <a:off x="0" y="-76200"/>
              <a:ext cx="5243034" cy="63182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163223" y="343654"/>
            <a:ext cx="4659758" cy="3993776"/>
            <a:chOff x="0" y="0"/>
            <a:chExt cx="806459" cy="691199"/>
          </a:xfrm>
        </p:grpSpPr>
        <p:sp>
          <p:nvSpPr>
            <p:cNvPr id="10" name="Freeform 10"/>
            <p:cNvSpPr/>
            <p:nvPr/>
          </p:nvSpPr>
          <p:spPr>
            <a:xfrm>
              <a:off x="0" y="0"/>
              <a:ext cx="806459" cy="691199"/>
            </a:xfrm>
            <a:custGeom>
              <a:avLst/>
              <a:gdLst/>
              <a:ahLst/>
              <a:cxnLst/>
              <a:rect l="l" t="t" r="r" b="b"/>
              <a:pathLst>
                <a:path w="806459" h="691199">
                  <a:moveTo>
                    <a:pt x="0" y="0"/>
                  </a:moveTo>
                  <a:lnTo>
                    <a:pt x="806459" y="0"/>
                  </a:lnTo>
                  <a:lnTo>
                    <a:pt x="806459" y="691199"/>
                  </a:lnTo>
                  <a:lnTo>
                    <a:pt x="0" y="691199"/>
                  </a:lnTo>
                  <a:close/>
                </a:path>
              </a:pathLst>
            </a:custGeom>
            <a:blipFill>
              <a:blip r:embed="rId4"/>
              <a:stretch>
                <a:fillRect l="-2846" r="-2846"/>
              </a:stretch>
            </a:blipFill>
          </p:spPr>
        </p:sp>
      </p:grpSp>
      <p:grpSp>
        <p:nvGrpSpPr>
          <p:cNvPr id="11" name="Group 11"/>
          <p:cNvGrpSpPr/>
          <p:nvPr/>
        </p:nvGrpSpPr>
        <p:grpSpPr>
          <a:xfrm>
            <a:off x="4138875" y="1466812"/>
            <a:ext cx="3939876" cy="1324328"/>
            <a:chOff x="0" y="-47625"/>
            <a:chExt cx="443449" cy="149058"/>
          </a:xfrm>
        </p:grpSpPr>
        <p:sp>
          <p:nvSpPr>
            <p:cNvPr id="12" name="Freeform 12"/>
            <p:cNvSpPr/>
            <p:nvPr/>
          </p:nvSpPr>
          <p:spPr>
            <a:xfrm>
              <a:off x="0" y="-18036"/>
              <a:ext cx="443449" cy="101433"/>
            </a:xfrm>
            <a:custGeom>
              <a:avLst/>
              <a:gdLst/>
              <a:ahLst/>
              <a:cxnLst/>
              <a:rect l="l" t="t" r="r" b="b"/>
              <a:pathLst>
                <a:path w="443449" h="101433">
                  <a:moveTo>
                    <a:pt x="50717" y="0"/>
                  </a:moveTo>
                  <a:lnTo>
                    <a:pt x="392732" y="0"/>
                  </a:lnTo>
                  <a:cubicBezTo>
                    <a:pt x="406183" y="0"/>
                    <a:pt x="419083" y="5343"/>
                    <a:pt x="428595" y="14855"/>
                  </a:cubicBezTo>
                  <a:cubicBezTo>
                    <a:pt x="438106" y="24366"/>
                    <a:pt x="443449" y="37266"/>
                    <a:pt x="443449" y="50717"/>
                  </a:cubicBezTo>
                  <a:lnTo>
                    <a:pt x="443449" y="50717"/>
                  </a:lnTo>
                  <a:cubicBezTo>
                    <a:pt x="443449" y="78727"/>
                    <a:pt x="420742" y="101433"/>
                    <a:pt x="392732"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13" name="TextBox 13"/>
            <p:cNvSpPr txBox="1"/>
            <p:nvPr/>
          </p:nvSpPr>
          <p:spPr>
            <a:xfrm>
              <a:off x="0" y="-47625"/>
              <a:ext cx="443449" cy="149058"/>
            </a:xfrm>
            <a:prstGeom prst="rect">
              <a:avLst/>
            </a:prstGeom>
          </p:spPr>
          <p:txBody>
            <a:bodyPr lIns="50800" tIns="50800" rIns="50800" bIns="50800" rtlCol="0" anchor="ctr"/>
            <a:lstStyle/>
            <a:p>
              <a:pPr algn="ctr">
                <a:lnSpc>
                  <a:spcPts val="4199"/>
                </a:lnSpc>
                <a:spcBef>
                  <a:spcPct val="0"/>
                </a:spcBef>
              </a:pPr>
              <a:r>
                <a:rPr lang="en-US" sz="2999" dirty="0">
                  <a:solidFill>
                    <a:srgbClr val="000000"/>
                  </a:solidFill>
                  <a:latin typeface="Canva Sans"/>
                  <a:ea typeface="Canva Sans"/>
                  <a:cs typeface="Canva Sans"/>
                  <a:sym typeface="Canva Sans"/>
                </a:rPr>
                <a:t>Trang </a:t>
              </a:r>
              <a:r>
                <a:rPr lang="en-US" sz="2999" dirty="0" err="1">
                  <a:solidFill>
                    <a:srgbClr val="000000"/>
                  </a:solidFill>
                  <a:latin typeface="Canva Sans"/>
                  <a:ea typeface="Canva Sans"/>
                  <a:cs typeface="Canva Sans"/>
                  <a:sym typeface="Canva Sans"/>
                </a:rPr>
                <a:t>chủ</a:t>
              </a:r>
              <a:r>
                <a:rPr lang="en-US" sz="2999" dirty="0">
                  <a:solidFill>
                    <a:srgbClr val="000000"/>
                  </a:solidFill>
                  <a:latin typeface="Canva Sans"/>
                  <a:ea typeface="Canva Sans"/>
                  <a:cs typeface="Canva Sans"/>
                  <a:sym typeface="Canva Sans"/>
                </a:rPr>
                <a:t> </a:t>
              </a:r>
            </a:p>
          </p:txBody>
        </p:sp>
      </p:grpSp>
      <p:sp>
        <p:nvSpPr>
          <p:cNvPr id="14" name="Freeform 14"/>
          <p:cNvSpPr/>
          <p:nvPr/>
        </p:nvSpPr>
        <p:spPr>
          <a:xfrm>
            <a:off x="13163223" y="4520038"/>
            <a:ext cx="4659758" cy="3385822"/>
          </a:xfrm>
          <a:custGeom>
            <a:avLst/>
            <a:gdLst/>
            <a:ahLst/>
            <a:cxnLst/>
            <a:rect l="l" t="t" r="r" b="b"/>
            <a:pathLst>
              <a:path w="4659758" h="3385822">
                <a:moveTo>
                  <a:pt x="0" y="0"/>
                </a:moveTo>
                <a:lnTo>
                  <a:pt x="4659758" y="0"/>
                </a:lnTo>
                <a:lnTo>
                  <a:pt x="4659758" y="3385823"/>
                </a:lnTo>
                <a:lnTo>
                  <a:pt x="0" y="3385823"/>
                </a:lnTo>
                <a:lnTo>
                  <a:pt x="0" y="0"/>
                </a:lnTo>
                <a:close/>
              </a:path>
            </a:pathLst>
          </a:custGeom>
          <a:blipFill>
            <a:blip r:embed="rId5"/>
            <a:stretch>
              <a:fillRect r="-2391"/>
            </a:stretch>
          </a:blipFill>
        </p:spPr>
      </p:sp>
      <p:sp>
        <p:nvSpPr>
          <p:cNvPr id="15" name="Freeform 15"/>
          <p:cNvSpPr/>
          <p:nvPr/>
        </p:nvSpPr>
        <p:spPr>
          <a:xfrm>
            <a:off x="13163223" y="7905861"/>
            <a:ext cx="4659758" cy="2033349"/>
          </a:xfrm>
          <a:custGeom>
            <a:avLst/>
            <a:gdLst/>
            <a:ahLst/>
            <a:cxnLst/>
            <a:rect l="l" t="t" r="r" b="b"/>
            <a:pathLst>
              <a:path w="4659758" h="2033349">
                <a:moveTo>
                  <a:pt x="0" y="0"/>
                </a:moveTo>
                <a:lnTo>
                  <a:pt x="4659758" y="0"/>
                </a:lnTo>
                <a:lnTo>
                  <a:pt x="4659758" y="2033349"/>
                </a:lnTo>
                <a:lnTo>
                  <a:pt x="0" y="2033349"/>
                </a:lnTo>
                <a:lnTo>
                  <a:pt x="0" y="0"/>
                </a:lnTo>
                <a:close/>
              </a:path>
            </a:pathLst>
          </a:custGeom>
          <a:blipFill>
            <a:blip r:embed="rId6"/>
            <a:stretch>
              <a:fillRect/>
            </a:stretch>
          </a:blipFill>
        </p:spPr>
      </p:sp>
      <p:sp>
        <p:nvSpPr>
          <p:cNvPr id="16" name="TextBox 16"/>
          <p:cNvSpPr txBox="1"/>
          <p:nvPr/>
        </p:nvSpPr>
        <p:spPr>
          <a:xfrm>
            <a:off x="50402" y="552450"/>
            <a:ext cx="12116820" cy="847725"/>
          </a:xfrm>
          <a:prstGeom prst="rect">
            <a:avLst/>
          </a:prstGeom>
        </p:spPr>
        <p:txBody>
          <a:bodyPr lIns="0" tIns="0" rIns="0" bIns="0" rtlCol="0" anchor="t">
            <a:spAutoFit/>
          </a:bodyPr>
          <a:lstStyle/>
          <a:p>
            <a:pPr algn="ctr">
              <a:lnSpc>
                <a:spcPts val="5917"/>
              </a:lnSpc>
            </a:pPr>
            <a:r>
              <a:rPr lang="en-US" sz="4930">
                <a:solidFill>
                  <a:srgbClr val="000000"/>
                </a:solidFill>
                <a:latin typeface="Times New Roman"/>
                <a:ea typeface="Times New Roman"/>
                <a:cs typeface="Times New Roman"/>
                <a:sym typeface="Times New Roman"/>
              </a:rPr>
              <a:t>GIAO DIỆN TRONG WEBSITE</a:t>
            </a:r>
          </a:p>
        </p:txBody>
      </p:sp>
      <p:sp>
        <p:nvSpPr>
          <p:cNvPr id="17" name="TextBox 17"/>
          <p:cNvSpPr txBox="1"/>
          <p:nvPr/>
        </p:nvSpPr>
        <p:spPr>
          <a:xfrm>
            <a:off x="1381991" y="3049617"/>
            <a:ext cx="11138523" cy="3638550"/>
          </a:xfrm>
          <a:prstGeom prst="rect">
            <a:avLst/>
          </a:prstGeom>
        </p:spPr>
        <p:txBody>
          <a:bodyPr lIns="0" tIns="0" rIns="0" bIns="0" rtlCol="0" anchor="t">
            <a:spAutoFit/>
          </a:bodyPr>
          <a:lstStyle/>
          <a:p>
            <a:pPr algn="just">
              <a:lnSpc>
                <a:spcPts val="3599"/>
              </a:lnSpc>
              <a:spcBef>
                <a:spcPct val="0"/>
              </a:spcBef>
            </a:pPr>
            <a:r>
              <a:rPr lang="en-US" sz="2999" dirty="0" err="1">
                <a:solidFill>
                  <a:srgbClr val="000000"/>
                </a:solidFill>
                <a:latin typeface="Times New Roman"/>
                <a:ea typeface="Times New Roman"/>
                <a:cs typeface="Times New Roman"/>
                <a:sym typeface="Times New Roman"/>
              </a:rPr>
              <a:t>Giao</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diện</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trang</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chủ</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của</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một</a:t>
            </a:r>
            <a:r>
              <a:rPr lang="en-US" sz="2999" dirty="0">
                <a:solidFill>
                  <a:srgbClr val="000000"/>
                </a:solidFill>
                <a:latin typeface="Times New Roman"/>
                <a:ea typeface="Times New Roman"/>
                <a:cs typeface="Times New Roman"/>
                <a:sym typeface="Times New Roman"/>
              </a:rPr>
              <a:t> website </a:t>
            </a:r>
            <a:r>
              <a:rPr lang="en-US" sz="2999" dirty="0" err="1">
                <a:solidFill>
                  <a:srgbClr val="000000"/>
                </a:solidFill>
                <a:latin typeface="Times New Roman"/>
                <a:ea typeface="Times New Roman"/>
                <a:cs typeface="Times New Roman"/>
                <a:sym typeface="Times New Roman"/>
              </a:rPr>
              <a:t>giới</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thiệu</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các</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chùa</a:t>
            </a:r>
            <a:r>
              <a:rPr lang="en-US" sz="2999" dirty="0">
                <a:solidFill>
                  <a:srgbClr val="000000"/>
                </a:solidFill>
                <a:latin typeface="Times New Roman"/>
                <a:ea typeface="Times New Roman"/>
                <a:cs typeface="Times New Roman"/>
                <a:sym typeface="Times New Roman"/>
              </a:rPr>
              <a:t> Khmer </a:t>
            </a:r>
            <a:r>
              <a:rPr lang="en-US" sz="2999" dirty="0" err="1">
                <a:solidFill>
                  <a:srgbClr val="000000"/>
                </a:solidFill>
                <a:latin typeface="Times New Roman"/>
                <a:ea typeface="Times New Roman"/>
                <a:cs typeface="Times New Roman"/>
                <a:sym typeface="Times New Roman"/>
              </a:rPr>
              <a:t>tại</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Trà</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Vinh</a:t>
            </a:r>
            <a:r>
              <a:rPr lang="en-US" sz="2999" dirty="0">
                <a:solidFill>
                  <a:srgbClr val="000000"/>
                </a:solidFill>
                <a:latin typeface="Times New Roman"/>
                <a:ea typeface="Times New Roman"/>
                <a:cs typeface="Times New Roman"/>
                <a:sym typeface="Times New Roman"/>
              </a:rPr>
              <a:t>. </a:t>
            </a:r>
          </a:p>
          <a:p>
            <a:pPr algn="l">
              <a:lnSpc>
                <a:spcPts val="3599"/>
              </a:lnSpc>
              <a:spcBef>
                <a:spcPct val="0"/>
              </a:spcBef>
            </a:pPr>
            <a:r>
              <a:rPr lang="en-US" sz="2999" dirty="0" err="1">
                <a:solidFill>
                  <a:srgbClr val="000000"/>
                </a:solidFill>
                <a:latin typeface="Times New Roman"/>
                <a:ea typeface="Times New Roman"/>
                <a:cs typeface="Times New Roman"/>
                <a:sym typeface="Times New Roman"/>
              </a:rPr>
              <a:t>Bố</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cục</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được</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thiết</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kế</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trực</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quan</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và</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dễ</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sử</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dụng</a:t>
            </a:r>
            <a:r>
              <a:rPr lang="en-US" sz="2999" dirty="0">
                <a:solidFill>
                  <a:srgbClr val="000000"/>
                </a:solidFill>
                <a:latin typeface="Times New Roman"/>
                <a:ea typeface="Times New Roman"/>
                <a:cs typeface="Times New Roman"/>
                <a:sym typeface="Times New Roman"/>
              </a:rPr>
              <a:t>.</a:t>
            </a:r>
          </a:p>
          <a:p>
            <a:pPr marL="647697" lvl="1" indent="-323848" algn="l">
              <a:lnSpc>
                <a:spcPts val="3599"/>
              </a:lnSpc>
              <a:spcBef>
                <a:spcPct val="0"/>
              </a:spcBef>
              <a:buFont typeface="Arial"/>
              <a:buChar char="•"/>
            </a:pPr>
            <a:r>
              <a:rPr lang="en-US" sz="2999" dirty="0">
                <a:solidFill>
                  <a:srgbClr val="000000"/>
                </a:solidFill>
                <a:latin typeface="Times New Roman"/>
                <a:ea typeface="Times New Roman"/>
                <a:cs typeface="Times New Roman"/>
                <a:sym typeface="Times New Roman"/>
              </a:rPr>
              <a:t>Thanh </a:t>
            </a:r>
            <a:r>
              <a:rPr lang="en-US" sz="2999" dirty="0" err="1">
                <a:solidFill>
                  <a:srgbClr val="000000"/>
                </a:solidFill>
                <a:latin typeface="Times New Roman"/>
                <a:ea typeface="Times New Roman"/>
                <a:cs typeface="Times New Roman"/>
                <a:sym typeface="Times New Roman"/>
              </a:rPr>
              <a:t>điều</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hướng</a:t>
            </a:r>
            <a:r>
              <a:rPr lang="en-US" sz="2999" dirty="0">
                <a:solidFill>
                  <a:srgbClr val="000000"/>
                </a:solidFill>
                <a:latin typeface="Times New Roman"/>
                <a:ea typeface="Times New Roman"/>
                <a:cs typeface="Times New Roman"/>
                <a:sym typeface="Times New Roman"/>
              </a:rPr>
              <a:t> (Header)</a:t>
            </a:r>
          </a:p>
          <a:p>
            <a:pPr marL="647697" lvl="1" indent="-323848" algn="l">
              <a:lnSpc>
                <a:spcPts val="3599"/>
              </a:lnSpc>
              <a:spcBef>
                <a:spcPct val="0"/>
              </a:spcBef>
              <a:buFont typeface="Arial"/>
              <a:buChar char="•"/>
            </a:pPr>
            <a:r>
              <a:rPr lang="en-US" sz="2999" dirty="0">
                <a:solidFill>
                  <a:srgbClr val="000000"/>
                </a:solidFill>
                <a:latin typeface="Times New Roman"/>
                <a:ea typeface="Times New Roman"/>
                <a:cs typeface="Times New Roman"/>
                <a:sym typeface="Times New Roman"/>
              </a:rPr>
              <a:t>Thanh </a:t>
            </a:r>
            <a:r>
              <a:rPr lang="en-US" sz="2999" dirty="0" err="1">
                <a:solidFill>
                  <a:srgbClr val="000000"/>
                </a:solidFill>
                <a:latin typeface="Times New Roman"/>
                <a:ea typeface="Times New Roman"/>
                <a:cs typeface="Times New Roman"/>
                <a:sym typeface="Times New Roman"/>
              </a:rPr>
              <a:t>tiềm</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kiếm</a:t>
            </a:r>
            <a:endParaRPr lang="en-US" sz="2999" dirty="0">
              <a:solidFill>
                <a:srgbClr val="000000"/>
              </a:solidFill>
              <a:latin typeface="Times New Roman"/>
              <a:ea typeface="Times New Roman"/>
              <a:cs typeface="Times New Roman"/>
              <a:sym typeface="Times New Roman"/>
            </a:endParaRPr>
          </a:p>
          <a:p>
            <a:pPr marL="647697" lvl="1" indent="-323848" algn="l">
              <a:lnSpc>
                <a:spcPts val="3599"/>
              </a:lnSpc>
              <a:spcBef>
                <a:spcPct val="0"/>
              </a:spcBef>
              <a:buFont typeface="Arial"/>
              <a:buChar char="•"/>
            </a:pPr>
            <a:r>
              <a:rPr lang="en-US" sz="2999" dirty="0" err="1">
                <a:solidFill>
                  <a:srgbClr val="000000"/>
                </a:solidFill>
                <a:latin typeface="Times New Roman"/>
                <a:ea typeface="Times New Roman"/>
                <a:cs typeface="Times New Roman"/>
                <a:sym typeface="Times New Roman"/>
              </a:rPr>
              <a:t>Chùa</a:t>
            </a:r>
            <a:r>
              <a:rPr lang="en-US" sz="2999" dirty="0">
                <a:solidFill>
                  <a:srgbClr val="000000"/>
                </a:solidFill>
                <a:latin typeface="Times New Roman"/>
                <a:ea typeface="Times New Roman"/>
                <a:cs typeface="Times New Roman"/>
                <a:sym typeface="Times New Roman"/>
              </a:rPr>
              <a:t> Khmer</a:t>
            </a:r>
          </a:p>
          <a:p>
            <a:pPr marL="647697" lvl="1" indent="-323848" algn="l">
              <a:lnSpc>
                <a:spcPts val="3599"/>
              </a:lnSpc>
              <a:spcBef>
                <a:spcPct val="0"/>
              </a:spcBef>
              <a:buFont typeface="Arial"/>
              <a:buChar char="•"/>
            </a:pPr>
            <a:r>
              <a:rPr lang="en-US" sz="2999" dirty="0" err="1">
                <a:solidFill>
                  <a:srgbClr val="000000"/>
                </a:solidFill>
                <a:latin typeface="Times New Roman"/>
                <a:ea typeface="Times New Roman"/>
                <a:cs typeface="Times New Roman"/>
                <a:sym typeface="Times New Roman"/>
              </a:rPr>
              <a:t>Bình</a:t>
            </a:r>
            <a:r>
              <a:rPr lang="en-US" sz="2999" dirty="0">
                <a:solidFill>
                  <a:srgbClr val="000000"/>
                </a:solidFill>
                <a:latin typeface="Times New Roman"/>
                <a:ea typeface="Times New Roman"/>
                <a:cs typeface="Times New Roman"/>
                <a:sym typeface="Times New Roman"/>
              </a:rPr>
              <a:t> </a:t>
            </a:r>
            <a:r>
              <a:rPr lang="en-US" sz="2999" dirty="0" err="1">
                <a:solidFill>
                  <a:srgbClr val="000000"/>
                </a:solidFill>
                <a:latin typeface="Times New Roman"/>
                <a:ea typeface="Times New Roman"/>
                <a:cs typeface="Times New Roman"/>
                <a:sym typeface="Times New Roman"/>
              </a:rPr>
              <a:t>luận</a:t>
            </a:r>
            <a:endParaRPr lang="en-US" sz="2999" dirty="0">
              <a:solidFill>
                <a:srgbClr val="000000"/>
              </a:solidFill>
              <a:latin typeface="Times New Roman"/>
              <a:ea typeface="Times New Roman"/>
              <a:cs typeface="Times New Roman"/>
              <a:sym typeface="Times New Roman"/>
            </a:endParaRPr>
          </a:p>
          <a:p>
            <a:pPr marL="647697" lvl="1" indent="-323848" algn="l">
              <a:lnSpc>
                <a:spcPts val="3599"/>
              </a:lnSpc>
              <a:spcBef>
                <a:spcPct val="0"/>
              </a:spcBef>
              <a:buFont typeface="Arial"/>
              <a:buChar char="•"/>
            </a:pPr>
            <a:r>
              <a:rPr lang="en-US" sz="2999" dirty="0">
                <a:solidFill>
                  <a:srgbClr val="000000"/>
                </a:solidFill>
                <a:latin typeface="Times New Roman"/>
                <a:ea typeface="Times New Roman"/>
                <a:cs typeface="Times New Roman"/>
                <a:sym typeface="Times New Roman"/>
              </a:rPr>
              <a:t>Footer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112781" y="3312136"/>
            <a:ext cx="6130782" cy="5254559"/>
            <a:chOff x="0" y="0"/>
            <a:chExt cx="806459" cy="691199"/>
          </a:xfrm>
        </p:grpSpPr>
        <p:sp>
          <p:nvSpPr>
            <p:cNvPr id="4" name="Freeform 4"/>
            <p:cNvSpPr/>
            <p:nvPr/>
          </p:nvSpPr>
          <p:spPr>
            <a:xfrm>
              <a:off x="0" y="0"/>
              <a:ext cx="806459" cy="691199"/>
            </a:xfrm>
            <a:custGeom>
              <a:avLst/>
              <a:gdLst/>
              <a:ahLst/>
              <a:cxnLst/>
              <a:rect l="l" t="t" r="r" b="b"/>
              <a:pathLst>
                <a:path w="806459" h="691199">
                  <a:moveTo>
                    <a:pt x="0" y="0"/>
                  </a:moveTo>
                  <a:lnTo>
                    <a:pt x="806459" y="0"/>
                  </a:lnTo>
                  <a:lnTo>
                    <a:pt x="806459" y="691199"/>
                  </a:lnTo>
                  <a:lnTo>
                    <a:pt x="0" y="691199"/>
                  </a:lnTo>
                  <a:close/>
                </a:path>
              </a:pathLst>
            </a:custGeom>
            <a:blipFill>
              <a:blip r:embed="rId4"/>
              <a:stretch>
                <a:fillRect l="-2846" r="-2846"/>
              </a:stretch>
            </a:blipFill>
          </p:spPr>
        </p:sp>
      </p:grpSp>
      <p:grpSp>
        <p:nvGrpSpPr>
          <p:cNvPr id="5" name="Group 5"/>
          <p:cNvGrpSpPr/>
          <p:nvPr/>
        </p:nvGrpSpPr>
        <p:grpSpPr>
          <a:xfrm>
            <a:off x="4628024" y="339681"/>
            <a:ext cx="3939876" cy="1324329"/>
            <a:chOff x="0" y="-26835"/>
            <a:chExt cx="443449" cy="149058"/>
          </a:xfrm>
        </p:grpSpPr>
        <p:sp>
          <p:nvSpPr>
            <p:cNvPr id="6" name="Freeform 6"/>
            <p:cNvSpPr/>
            <p:nvPr/>
          </p:nvSpPr>
          <p:spPr>
            <a:xfrm>
              <a:off x="0" y="0"/>
              <a:ext cx="443449" cy="101433"/>
            </a:xfrm>
            <a:custGeom>
              <a:avLst/>
              <a:gdLst/>
              <a:ahLst/>
              <a:cxnLst/>
              <a:rect l="l" t="t" r="r" b="b"/>
              <a:pathLst>
                <a:path w="443449" h="101433">
                  <a:moveTo>
                    <a:pt x="50717" y="0"/>
                  </a:moveTo>
                  <a:lnTo>
                    <a:pt x="392732" y="0"/>
                  </a:lnTo>
                  <a:cubicBezTo>
                    <a:pt x="406183" y="0"/>
                    <a:pt x="419083" y="5343"/>
                    <a:pt x="428595" y="14855"/>
                  </a:cubicBezTo>
                  <a:cubicBezTo>
                    <a:pt x="438106" y="24366"/>
                    <a:pt x="443449" y="37266"/>
                    <a:pt x="443449" y="50717"/>
                  </a:cubicBezTo>
                  <a:lnTo>
                    <a:pt x="443449" y="50717"/>
                  </a:lnTo>
                  <a:cubicBezTo>
                    <a:pt x="443449" y="78727"/>
                    <a:pt x="420742" y="101433"/>
                    <a:pt x="392732"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7" name="TextBox 7"/>
            <p:cNvSpPr txBox="1"/>
            <p:nvPr/>
          </p:nvSpPr>
          <p:spPr>
            <a:xfrm>
              <a:off x="0" y="-26835"/>
              <a:ext cx="443449" cy="149058"/>
            </a:xfrm>
            <a:prstGeom prst="rect">
              <a:avLst/>
            </a:prstGeom>
          </p:spPr>
          <p:txBody>
            <a:bodyPr lIns="50800" tIns="50800" rIns="50800" bIns="50800" rtlCol="0" anchor="ctr"/>
            <a:lstStyle/>
            <a:p>
              <a:pPr algn="ctr">
                <a:lnSpc>
                  <a:spcPts val="4199"/>
                </a:lnSpc>
                <a:spcBef>
                  <a:spcPct val="0"/>
                </a:spcBef>
              </a:pPr>
              <a:r>
                <a:rPr lang="en-US" sz="2999" dirty="0" err="1">
                  <a:solidFill>
                    <a:srgbClr val="000000"/>
                  </a:solidFill>
                  <a:latin typeface="Canva Sans"/>
                  <a:ea typeface="Canva Sans"/>
                  <a:cs typeface="Canva Sans"/>
                  <a:sym typeface="Canva Sans"/>
                </a:rPr>
                <a:t>Chùa</a:t>
              </a:r>
              <a:r>
                <a:rPr lang="en-US" sz="2999" dirty="0">
                  <a:solidFill>
                    <a:srgbClr val="000000"/>
                  </a:solidFill>
                  <a:latin typeface="Canva Sans"/>
                  <a:ea typeface="Canva Sans"/>
                  <a:cs typeface="Canva Sans"/>
                  <a:sym typeface="Canva Sans"/>
                </a:rPr>
                <a:t> Khmer </a:t>
              </a:r>
            </a:p>
          </p:txBody>
        </p:sp>
      </p:grpSp>
      <p:sp>
        <p:nvSpPr>
          <p:cNvPr id="8" name="TextBox 8"/>
          <p:cNvSpPr txBox="1"/>
          <p:nvPr/>
        </p:nvSpPr>
        <p:spPr>
          <a:xfrm>
            <a:off x="1028700" y="1664010"/>
            <a:ext cx="12302305" cy="3638550"/>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Chùa Khmer, bao gồm các chùa nổi bật với thông tin chi tiết. </a:t>
            </a:r>
          </a:p>
          <a:p>
            <a:pPr algn="l">
              <a:lnSpc>
                <a:spcPts val="3599"/>
              </a:lnSpc>
              <a:spcBef>
                <a:spcPct val="0"/>
              </a:spcBef>
            </a:pPr>
            <a:r>
              <a:rPr lang="en-US" sz="2999">
                <a:solidFill>
                  <a:srgbClr val="000000"/>
                </a:solidFill>
                <a:latin typeface="Times New Roman"/>
                <a:ea typeface="Times New Roman"/>
                <a:cs typeface="Times New Roman"/>
                <a:sym typeface="Times New Roman"/>
              </a:rPr>
              <a:t>Bố cục được thiết kế trực quan </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Thanh điều hướng (Header)</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Thanh tìm kiếm</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Tiêu đề</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Danh sách chùa</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Nút xem chi tiết</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Footer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377249" y="190523"/>
            <a:ext cx="4376294" cy="1324329"/>
            <a:chOff x="0" y="-23813"/>
            <a:chExt cx="492570" cy="149058"/>
          </a:xfrm>
        </p:grpSpPr>
        <p:sp>
          <p:nvSpPr>
            <p:cNvPr id="4" name="Freeform 4"/>
            <p:cNvSpPr/>
            <p:nvPr/>
          </p:nvSpPr>
          <p:spPr>
            <a:xfrm>
              <a:off x="0" y="0"/>
              <a:ext cx="492570" cy="101433"/>
            </a:xfrm>
            <a:custGeom>
              <a:avLst/>
              <a:gdLst/>
              <a:ahLst/>
              <a:cxnLst/>
              <a:rect l="l" t="t" r="r" b="b"/>
              <a:pathLst>
                <a:path w="492570" h="101433">
                  <a:moveTo>
                    <a:pt x="50717" y="0"/>
                  </a:moveTo>
                  <a:lnTo>
                    <a:pt x="441853" y="0"/>
                  </a:lnTo>
                  <a:cubicBezTo>
                    <a:pt x="469863" y="0"/>
                    <a:pt x="492570" y="22707"/>
                    <a:pt x="492570" y="50717"/>
                  </a:cubicBezTo>
                  <a:lnTo>
                    <a:pt x="492570" y="50717"/>
                  </a:lnTo>
                  <a:cubicBezTo>
                    <a:pt x="492570" y="64168"/>
                    <a:pt x="487226" y="77068"/>
                    <a:pt x="477715" y="86579"/>
                  </a:cubicBezTo>
                  <a:cubicBezTo>
                    <a:pt x="468204" y="96090"/>
                    <a:pt x="455304" y="101433"/>
                    <a:pt x="441853"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5" name="TextBox 5"/>
            <p:cNvSpPr txBox="1"/>
            <p:nvPr/>
          </p:nvSpPr>
          <p:spPr>
            <a:xfrm>
              <a:off x="0" y="-23813"/>
              <a:ext cx="492570" cy="149058"/>
            </a:xfrm>
            <a:prstGeom prst="rect">
              <a:avLst/>
            </a:prstGeom>
          </p:spPr>
          <p:txBody>
            <a:bodyPr lIns="50800" tIns="50800" rIns="50800" bIns="50800" rtlCol="0" anchor="ctr"/>
            <a:lstStyle/>
            <a:p>
              <a:pPr algn="ctr">
                <a:lnSpc>
                  <a:spcPts val="4199"/>
                </a:lnSpc>
                <a:spcBef>
                  <a:spcPct val="0"/>
                </a:spcBef>
              </a:pPr>
              <a:r>
                <a:rPr lang="en-US" sz="2999" dirty="0" err="1">
                  <a:solidFill>
                    <a:srgbClr val="000000"/>
                  </a:solidFill>
                  <a:latin typeface="Canva Sans"/>
                  <a:ea typeface="Canva Sans"/>
                  <a:cs typeface="Canva Sans"/>
                  <a:sym typeface="Canva Sans"/>
                </a:rPr>
                <a:t>Nội</a:t>
              </a:r>
              <a:r>
                <a:rPr lang="en-US" sz="2999" dirty="0">
                  <a:solidFill>
                    <a:srgbClr val="000000"/>
                  </a:solidFill>
                  <a:latin typeface="Canva Sans"/>
                  <a:ea typeface="Canva Sans"/>
                  <a:cs typeface="Canva Sans"/>
                  <a:sym typeface="Canva Sans"/>
                </a:rPr>
                <a:t> dung chi </a:t>
              </a:r>
              <a:r>
                <a:rPr lang="en-US" sz="2999" dirty="0" err="1">
                  <a:solidFill>
                    <a:srgbClr val="000000"/>
                  </a:solidFill>
                  <a:latin typeface="Canva Sans"/>
                  <a:ea typeface="Canva Sans"/>
                  <a:cs typeface="Canva Sans"/>
                  <a:sym typeface="Canva Sans"/>
                </a:rPr>
                <a:t>tiết</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chùa</a:t>
              </a:r>
              <a:r>
                <a:rPr lang="en-US" sz="2999" dirty="0">
                  <a:solidFill>
                    <a:srgbClr val="000000"/>
                  </a:solidFill>
                  <a:latin typeface="Canva Sans"/>
                  <a:ea typeface="Canva Sans"/>
                  <a:cs typeface="Canva Sans"/>
                  <a:sym typeface="Canva Sans"/>
                </a:rPr>
                <a:t> </a:t>
              </a:r>
            </a:p>
          </p:txBody>
        </p:sp>
      </p:grpSp>
      <p:sp>
        <p:nvSpPr>
          <p:cNvPr id="6" name="Freeform 6"/>
          <p:cNvSpPr/>
          <p:nvPr/>
        </p:nvSpPr>
        <p:spPr>
          <a:xfrm>
            <a:off x="6975533" y="6957925"/>
            <a:ext cx="3276976" cy="3153397"/>
          </a:xfrm>
          <a:custGeom>
            <a:avLst/>
            <a:gdLst/>
            <a:ahLst/>
            <a:cxnLst/>
            <a:rect l="l" t="t" r="r" b="b"/>
            <a:pathLst>
              <a:path w="3276976" h="3153397">
                <a:moveTo>
                  <a:pt x="0" y="0"/>
                </a:moveTo>
                <a:lnTo>
                  <a:pt x="3276977" y="0"/>
                </a:lnTo>
                <a:lnTo>
                  <a:pt x="3276977" y="3153397"/>
                </a:lnTo>
                <a:lnTo>
                  <a:pt x="0" y="3153397"/>
                </a:lnTo>
                <a:lnTo>
                  <a:pt x="0" y="0"/>
                </a:lnTo>
                <a:close/>
              </a:path>
            </a:pathLst>
          </a:custGeom>
          <a:blipFill>
            <a:blip r:embed="rId4"/>
            <a:stretch>
              <a:fillRect/>
            </a:stretch>
          </a:blipFill>
        </p:spPr>
      </p:sp>
      <p:sp>
        <p:nvSpPr>
          <p:cNvPr id="7" name="Freeform 7"/>
          <p:cNvSpPr/>
          <p:nvPr/>
        </p:nvSpPr>
        <p:spPr>
          <a:xfrm>
            <a:off x="10528735" y="6666406"/>
            <a:ext cx="3276976" cy="3444916"/>
          </a:xfrm>
          <a:custGeom>
            <a:avLst/>
            <a:gdLst/>
            <a:ahLst/>
            <a:cxnLst/>
            <a:rect l="l" t="t" r="r" b="b"/>
            <a:pathLst>
              <a:path w="3276976" h="3444916">
                <a:moveTo>
                  <a:pt x="0" y="0"/>
                </a:moveTo>
                <a:lnTo>
                  <a:pt x="3276976" y="0"/>
                </a:lnTo>
                <a:lnTo>
                  <a:pt x="3276976" y="3444916"/>
                </a:lnTo>
                <a:lnTo>
                  <a:pt x="0" y="3444916"/>
                </a:lnTo>
                <a:lnTo>
                  <a:pt x="0" y="0"/>
                </a:lnTo>
                <a:close/>
              </a:path>
            </a:pathLst>
          </a:custGeom>
          <a:blipFill>
            <a:blip r:embed="rId5"/>
            <a:stretch>
              <a:fillRect/>
            </a:stretch>
          </a:blipFill>
        </p:spPr>
      </p:sp>
      <p:sp>
        <p:nvSpPr>
          <p:cNvPr id="8" name="Freeform 8"/>
          <p:cNvSpPr/>
          <p:nvPr/>
        </p:nvSpPr>
        <p:spPr>
          <a:xfrm>
            <a:off x="10528735" y="3896608"/>
            <a:ext cx="3276976" cy="2597004"/>
          </a:xfrm>
          <a:custGeom>
            <a:avLst/>
            <a:gdLst/>
            <a:ahLst/>
            <a:cxnLst/>
            <a:rect l="l" t="t" r="r" b="b"/>
            <a:pathLst>
              <a:path w="3276976" h="2597004">
                <a:moveTo>
                  <a:pt x="0" y="0"/>
                </a:moveTo>
                <a:lnTo>
                  <a:pt x="3276976" y="0"/>
                </a:lnTo>
                <a:lnTo>
                  <a:pt x="3276976" y="2597004"/>
                </a:lnTo>
                <a:lnTo>
                  <a:pt x="0" y="2597004"/>
                </a:lnTo>
                <a:lnTo>
                  <a:pt x="0" y="0"/>
                </a:lnTo>
                <a:close/>
              </a:path>
            </a:pathLst>
          </a:custGeom>
          <a:blipFill>
            <a:blip r:embed="rId6"/>
            <a:stretch>
              <a:fillRect/>
            </a:stretch>
          </a:blipFill>
        </p:spPr>
      </p:sp>
      <p:sp>
        <p:nvSpPr>
          <p:cNvPr id="9" name="Freeform 9"/>
          <p:cNvSpPr/>
          <p:nvPr/>
        </p:nvSpPr>
        <p:spPr>
          <a:xfrm>
            <a:off x="14106803" y="712693"/>
            <a:ext cx="3798547" cy="3112295"/>
          </a:xfrm>
          <a:custGeom>
            <a:avLst/>
            <a:gdLst/>
            <a:ahLst/>
            <a:cxnLst/>
            <a:rect l="l" t="t" r="r" b="b"/>
            <a:pathLst>
              <a:path w="3798547" h="3112295">
                <a:moveTo>
                  <a:pt x="0" y="0"/>
                </a:moveTo>
                <a:lnTo>
                  <a:pt x="3798547" y="0"/>
                </a:lnTo>
                <a:lnTo>
                  <a:pt x="3798547" y="3112295"/>
                </a:lnTo>
                <a:lnTo>
                  <a:pt x="0" y="3112295"/>
                </a:lnTo>
                <a:lnTo>
                  <a:pt x="0" y="0"/>
                </a:lnTo>
                <a:close/>
              </a:path>
            </a:pathLst>
          </a:custGeom>
          <a:blipFill>
            <a:blip r:embed="rId7"/>
            <a:stretch>
              <a:fillRect/>
            </a:stretch>
          </a:blipFill>
        </p:spPr>
      </p:sp>
      <p:sp>
        <p:nvSpPr>
          <p:cNvPr id="10" name="Freeform 10"/>
          <p:cNvSpPr/>
          <p:nvPr/>
        </p:nvSpPr>
        <p:spPr>
          <a:xfrm>
            <a:off x="14084263" y="3896608"/>
            <a:ext cx="3821087" cy="3197137"/>
          </a:xfrm>
          <a:custGeom>
            <a:avLst/>
            <a:gdLst/>
            <a:ahLst/>
            <a:cxnLst/>
            <a:rect l="l" t="t" r="r" b="b"/>
            <a:pathLst>
              <a:path w="3821087" h="3197137">
                <a:moveTo>
                  <a:pt x="0" y="0"/>
                </a:moveTo>
                <a:lnTo>
                  <a:pt x="3821087" y="0"/>
                </a:lnTo>
                <a:lnTo>
                  <a:pt x="3821087" y="3197138"/>
                </a:lnTo>
                <a:lnTo>
                  <a:pt x="0" y="3197138"/>
                </a:lnTo>
                <a:lnTo>
                  <a:pt x="0" y="0"/>
                </a:lnTo>
                <a:close/>
              </a:path>
            </a:pathLst>
          </a:custGeom>
          <a:blipFill>
            <a:blip r:embed="rId8"/>
            <a:stretch>
              <a:fillRect/>
            </a:stretch>
          </a:blipFill>
        </p:spPr>
      </p:sp>
      <p:sp>
        <p:nvSpPr>
          <p:cNvPr id="11" name="Freeform 11"/>
          <p:cNvSpPr/>
          <p:nvPr/>
        </p:nvSpPr>
        <p:spPr>
          <a:xfrm>
            <a:off x="14084263" y="7246309"/>
            <a:ext cx="3788130" cy="2865012"/>
          </a:xfrm>
          <a:custGeom>
            <a:avLst/>
            <a:gdLst/>
            <a:ahLst/>
            <a:cxnLst/>
            <a:rect l="l" t="t" r="r" b="b"/>
            <a:pathLst>
              <a:path w="3788130" h="2865012">
                <a:moveTo>
                  <a:pt x="0" y="0"/>
                </a:moveTo>
                <a:lnTo>
                  <a:pt x="3788130" y="0"/>
                </a:lnTo>
                <a:lnTo>
                  <a:pt x="3788130" y="2865013"/>
                </a:lnTo>
                <a:lnTo>
                  <a:pt x="0" y="2865013"/>
                </a:lnTo>
                <a:lnTo>
                  <a:pt x="0" y="0"/>
                </a:lnTo>
                <a:close/>
              </a:path>
            </a:pathLst>
          </a:custGeom>
          <a:blipFill>
            <a:blip r:embed="rId9"/>
            <a:stretch>
              <a:fillRect/>
            </a:stretch>
          </a:blipFill>
        </p:spPr>
      </p:sp>
      <p:sp>
        <p:nvSpPr>
          <p:cNvPr id="12" name="TextBox 12"/>
          <p:cNvSpPr txBox="1"/>
          <p:nvPr/>
        </p:nvSpPr>
        <p:spPr>
          <a:xfrm>
            <a:off x="1641764" y="1528675"/>
            <a:ext cx="11914566" cy="5429250"/>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nội dung chi tiết chùa, bao gồm các thông tin chi tiết sau. </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Giới thiệu</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Hình ảnh giới thiệu</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Lịch sử</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Hình ảnh lịch sử</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Kiến trúc</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Hình ảnh kiến trúc</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Di tích</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Hình ảnh di tích</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Lễ hội</a:t>
            </a:r>
          </a:p>
          <a:p>
            <a:pPr marL="647697" lvl="1" indent="-323848" algn="l">
              <a:lnSpc>
                <a:spcPts val="3599"/>
              </a:lnSpc>
              <a:buFont typeface="Arial"/>
              <a:buChar char="•"/>
            </a:pPr>
            <a:r>
              <a:rPr lang="en-US" sz="2999">
                <a:solidFill>
                  <a:srgbClr val="000000"/>
                </a:solidFill>
                <a:latin typeface="Times New Roman"/>
                <a:ea typeface="Times New Roman"/>
                <a:cs typeface="Times New Roman"/>
                <a:sym typeface="Times New Roman"/>
              </a:rPr>
              <a:t>Video giới thiệu</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Nút quay lại</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628024" y="309420"/>
            <a:ext cx="3939876" cy="1324329"/>
            <a:chOff x="0" y="-30241"/>
            <a:chExt cx="443449" cy="149058"/>
          </a:xfrm>
        </p:grpSpPr>
        <p:sp>
          <p:nvSpPr>
            <p:cNvPr id="4" name="Freeform 4"/>
            <p:cNvSpPr/>
            <p:nvPr/>
          </p:nvSpPr>
          <p:spPr>
            <a:xfrm>
              <a:off x="0" y="0"/>
              <a:ext cx="443449" cy="101433"/>
            </a:xfrm>
            <a:custGeom>
              <a:avLst/>
              <a:gdLst/>
              <a:ahLst/>
              <a:cxnLst/>
              <a:rect l="l" t="t" r="r" b="b"/>
              <a:pathLst>
                <a:path w="443449" h="101433">
                  <a:moveTo>
                    <a:pt x="50717" y="0"/>
                  </a:moveTo>
                  <a:lnTo>
                    <a:pt x="392732" y="0"/>
                  </a:lnTo>
                  <a:cubicBezTo>
                    <a:pt x="406183" y="0"/>
                    <a:pt x="419083" y="5343"/>
                    <a:pt x="428595" y="14855"/>
                  </a:cubicBezTo>
                  <a:cubicBezTo>
                    <a:pt x="438106" y="24366"/>
                    <a:pt x="443449" y="37266"/>
                    <a:pt x="443449" y="50717"/>
                  </a:cubicBezTo>
                  <a:lnTo>
                    <a:pt x="443449" y="50717"/>
                  </a:lnTo>
                  <a:cubicBezTo>
                    <a:pt x="443449" y="78727"/>
                    <a:pt x="420742" y="101433"/>
                    <a:pt x="392732"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5" name="TextBox 5"/>
            <p:cNvSpPr txBox="1"/>
            <p:nvPr/>
          </p:nvSpPr>
          <p:spPr>
            <a:xfrm>
              <a:off x="0" y="-30241"/>
              <a:ext cx="443449" cy="149058"/>
            </a:xfrm>
            <a:prstGeom prst="rect">
              <a:avLst/>
            </a:prstGeom>
          </p:spPr>
          <p:txBody>
            <a:bodyPr lIns="50800" tIns="50800" rIns="50800" bIns="50800" rtlCol="0" anchor="ctr"/>
            <a:lstStyle/>
            <a:p>
              <a:pPr algn="ctr">
                <a:lnSpc>
                  <a:spcPts val="4199"/>
                </a:lnSpc>
                <a:spcBef>
                  <a:spcPct val="0"/>
                </a:spcBef>
              </a:pPr>
              <a:r>
                <a:rPr lang="en-US" sz="2999" dirty="0" err="1">
                  <a:solidFill>
                    <a:srgbClr val="000000"/>
                  </a:solidFill>
                  <a:latin typeface="Canva Sans"/>
                  <a:ea typeface="Canva Sans"/>
                  <a:cs typeface="Canva Sans"/>
                  <a:sym typeface="Canva Sans"/>
                </a:rPr>
                <a:t>Lễ</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hội</a:t>
              </a:r>
              <a:r>
                <a:rPr lang="en-US" sz="2999" dirty="0">
                  <a:solidFill>
                    <a:srgbClr val="000000"/>
                  </a:solidFill>
                  <a:latin typeface="Canva Sans"/>
                  <a:ea typeface="Canva Sans"/>
                  <a:cs typeface="Canva Sans"/>
                  <a:sym typeface="Canva Sans"/>
                </a:rPr>
                <a:t> </a:t>
              </a:r>
            </a:p>
          </p:txBody>
        </p:sp>
      </p:grpSp>
      <p:sp>
        <p:nvSpPr>
          <p:cNvPr id="6" name="Freeform 6"/>
          <p:cNvSpPr/>
          <p:nvPr/>
        </p:nvSpPr>
        <p:spPr>
          <a:xfrm>
            <a:off x="6597961" y="4112722"/>
            <a:ext cx="11301259" cy="5947288"/>
          </a:xfrm>
          <a:custGeom>
            <a:avLst/>
            <a:gdLst/>
            <a:ahLst/>
            <a:cxnLst/>
            <a:rect l="l" t="t" r="r" b="b"/>
            <a:pathLst>
              <a:path w="11301259" h="5947288">
                <a:moveTo>
                  <a:pt x="0" y="0"/>
                </a:moveTo>
                <a:lnTo>
                  <a:pt x="11301259" y="0"/>
                </a:lnTo>
                <a:lnTo>
                  <a:pt x="11301259" y="5947288"/>
                </a:lnTo>
                <a:lnTo>
                  <a:pt x="0" y="5947288"/>
                </a:lnTo>
                <a:lnTo>
                  <a:pt x="0" y="0"/>
                </a:lnTo>
                <a:close/>
              </a:path>
            </a:pathLst>
          </a:custGeom>
          <a:blipFill>
            <a:blip r:embed="rId4"/>
            <a:stretch>
              <a:fillRect/>
            </a:stretch>
          </a:blipFill>
        </p:spPr>
      </p:sp>
      <p:sp>
        <p:nvSpPr>
          <p:cNvPr id="7" name="TextBox 7"/>
          <p:cNvSpPr txBox="1"/>
          <p:nvPr/>
        </p:nvSpPr>
        <p:spPr>
          <a:xfrm>
            <a:off x="2192482" y="1788208"/>
            <a:ext cx="11138523" cy="2743200"/>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lễ hội, bao gồm các thông tin chi tiết. </a:t>
            </a:r>
          </a:p>
          <a:p>
            <a:pPr algn="l">
              <a:lnSpc>
                <a:spcPts val="3599"/>
              </a:lnSpc>
              <a:spcBef>
                <a:spcPct val="0"/>
              </a:spcBef>
            </a:pPr>
            <a:r>
              <a:rPr lang="en-US" sz="2999">
                <a:solidFill>
                  <a:srgbClr val="000000"/>
                </a:solidFill>
                <a:latin typeface="Times New Roman"/>
                <a:ea typeface="Times New Roman"/>
                <a:cs typeface="Times New Roman"/>
                <a:sym typeface="Times New Roman"/>
              </a:rPr>
              <a:t>Bố cục được thiết kế trực quan </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Thanh điều hướng (Header)</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Tiêu đề</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Nội dung lễ hội</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Footer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628024" y="366531"/>
            <a:ext cx="4023003" cy="1324329"/>
            <a:chOff x="0" y="-23813"/>
            <a:chExt cx="452805" cy="149058"/>
          </a:xfrm>
        </p:grpSpPr>
        <p:sp>
          <p:nvSpPr>
            <p:cNvPr id="4" name="Freeform 4"/>
            <p:cNvSpPr/>
            <p:nvPr/>
          </p:nvSpPr>
          <p:spPr>
            <a:xfrm>
              <a:off x="0" y="0"/>
              <a:ext cx="452805" cy="101433"/>
            </a:xfrm>
            <a:custGeom>
              <a:avLst/>
              <a:gdLst/>
              <a:ahLst/>
              <a:cxnLst/>
              <a:rect l="l" t="t" r="r" b="b"/>
              <a:pathLst>
                <a:path w="452805" h="101433">
                  <a:moveTo>
                    <a:pt x="50717" y="0"/>
                  </a:moveTo>
                  <a:lnTo>
                    <a:pt x="402089" y="0"/>
                  </a:lnTo>
                  <a:cubicBezTo>
                    <a:pt x="430099" y="0"/>
                    <a:pt x="452805" y="22707"/>
                    <a:pt x="452805" y="50717"/>
                  </a:cubicBezTo>
                  <a:lnTo>
                    <a:pt x="452805" y="50717"/>
                  </a:lnTo>
                  <a:cubicBezTo>
                    <a:pt x="452805" y="64168"/>
                    <a:pt x="447462" y="77068"/>
                    <a:pt x="437951" y="86579"/>
                  </a:cubicBezTo>
                  <a:cubicBezTo>
                    <a:pt x="428440" y="96090"/>
                    <a:pt x="415540" y="101433"/>
                    <a:pt x="402089"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5" name="TextBox 5"/>
            <p:cNvSpPr txBox="1"/>
            <p:nvPr/>
          </p:nvSpPr>
          <p:spPr>
            <a:xfrm>
              <a:off x="0" y="-23813"/>
              <a:ext cx="452805" cy="149058"/>
            </a:xfrm>
            <a:prstGeom prst="rect">
              <a:avLst/>
            </a:prstGeom>
          </p:spPr>
          <p:txBody>
            <a:bodyPr lIns="50800" tIns="50800" rIns="50800" bIns="50800" rtlCol="0" anchor="ctr"/>
            <a:lstStyle/>
            <a:p>
              <a:pPr algn="ctr">
                <a:lnSpc>
                  <a:spcPts val="4199"/>
                </a:lnSpc>
                <a:spcBef>
                  <a:spcPct val="0"/>
                </a:spcBef>
              </a:pPr>
              <a:r>
                <a:rPr lang="en-US" sz="2999" dirty="0" err="1">
                  <a:solidFill>
                    <a:srgbClr val="000000"/>
                  </a:solidFill>
                  <a:latin typeface="Canva Sans"/>
                  <a:ea typeface="Canva Sans"/>
                  <a:cs typeface="Canva Sans"/>
                  <a:sym typeface="Canva Sans"/>
                </a:rPr>
                <a:t>Thông</a:t>
              </a:r>
              <a:r>
                <a:rPr lang="en-US" sz="2999" dirty="0">
                  <a:solidFill>
                    <a:srgbClr val="000000"/>
                  </a:solidFill>
                  <a:latin typeface="Canva Sans"/>
                  <a:ea typeface="Canva Sans"/>
                  <a:cs typeface="Canva Sans"/>
                  <a:sym typeface="Canva Sans"/>
                </a:rPr>
                <a:t> tin </a:t>
              </a:r>
              <a:r>
                <a:rPr lang="en-US" sz="2999" dirty="0" err="1">
                  <a:solidFill>
                    <a:srgbClr val="000000"/>
                  </a:solidFill>
                  <a:latin typeface="Canva Sans"/>
                  <a:ea typeface="Canva Sans"/>
                  <a:cs typeface="Canva Sans"/>
                  <a:sym typeface="Canva Sans"/>
                </a:rPr>
                <a:t>tài</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khoản</a:t>
              </a:r>
              <a:r>
                <a:rPr lang="en-US" sz="2999" dirty="0">
                  <a:solidFill>
                    <a:srgbClr val="000000"/>
                  </a:solidFill>
                  <a:latin typeface="Canva Sans"/>
                  <a:ea typeface="Canva Sans"/>
                  <a:cs typeface="Canva Sans"/>
                  <a:sym typeface="Canva Sans"/>
                </a:rPr>
                <a:t> </a:t>
              </a:r>
            </a:p>
          </p:txBody>
        </p:sp>
      </p:grpSp>
      <p:sp>
        <p:nvSpPr>
          <p:cNvPr id="6" name="Freeform 6"/>
          <p:cNvSpPr/>
          <p:nvPr/>
        </p:nvSpPr>
        <p:spPr>
          <a:xfrm>
            <a:off x="8801498" y="3330604"/>
            <a:ext cx="8291149" cy="5832094"/>
          </a:xfrm>
          <a:custGeom>
            <a:avLst/>
            <a:gdLst/>
            <a:ahLst/>
            <a:cxnLst/>
            <a:rect l="l" t="t" r="r" b="b"/>
            <a:pathLst>
              <a:path w="8291149" h="5832094">
                <a:moveTo>
                  <a:pt x="0" y="0"/>
                </a:moveTo>
                <a:lnTo>
                  <a:pt x="8291149" y="0"/>
                </a:lnTo>
                <a:lnTo>
                  <a:pt x="8291149" y="5832094"/>
                </a:lnTo>
                <a:lnTo>
                  <a:pt x="0" y="5832094"/>
                </a:lnTo>
                <a:lnTo>
                  <a:pt x="0" y="0"/>
                </a:lnTo>
                <a:close/>
              </a:path>
            </a:pathLst>
          </a:custGeom>
          <a:blipFill>
            <a:blip r:embed="rId4"/>
            <a:stretch>
              <a:fillRect/>
            </a:stretch>
          </a:blipFill>
        </p:spPr>
      </p:sp>
      <p:sp>
        <p:nvSpPr>
          <p:cNvPr id="7" name="TextBox 7"/>
          <p:cNvSpPr txBox="1"/>
          <p:nvPr/>
        </p:nvSpPr>
        <p:spPr>
          <a:xfrm>
            <a:off x="1548245" y="1706592"/>
            <a:ext cx="11138523" cy="3190875"/>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thông tin tài khoản, bao gồm các thông tin chi tiết. </a:t>
            </a:r>
          </a:p>
          <a:p>
            <a:pPr algn="l">
              <a:lnSpc>
                <a:spcPts val="3599"/>
              </a:lnSpc>
              <a:spcBef>
                <a:spcPct val="0"/>
              </a:spcBef>
            </a:pPr>
            <a:r>
              <a:rPr lang="en-US" sz="2999">
                <a:solidFill>
                  <a:srgbClr val="000000"/>
                </a:solidFill>
                <a:latin typeface="Times New Roman"/>
                <a:ea typeface="Times New Roman"/>
                <a:cs typeface="Times New Roman"/>
                <a:sym typeface="Times New Roman"/>
              </a:rPr>
              <a:t>Bố cục được thiết kế trực quan </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Thanh điều hướng (Header)</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Tên tài khoản</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Thông tin tài khoản</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Đổi mật khẩu</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Đăng xuất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495800" y="358401"/>
            <a:ext cx="4023003" cy="1324329"/>
            <a:chOff x="0" y="-23813"/>
            <a:chExt cx="452805" cy="149058"/>
          </a:xfrm>
        </p:grpSpPr>
        <p:sp>
          <p:nvSpPr>
            <p:cNvPr id="4" name="Freeform 4"/>
            <p:cNvSpPr/>
            <p:nvPr/>
          </p:nvSpPr>
          <p:spPr>
            <a:xfrm>
              <a:off x="0" y="0"/>
              <a:ext cx="452805" cy="101433"/>
            </a:xfrm>
            <a:custGeom>
              <a:avLst/>
              <a:gdLst/>
              <a:ahLst/>
              <a:cxnLst/>
              <a:rect l="l" t="t" r="r" b="b"/>
              <a:pathLst>
                <a:path w="452805" h="101433">
                  <a:moveTo>
                    <a:pt x="50717" y="0"/>
                  </a:moveTo>
                  <a:lnTo>
                    <a:pt x="402089" y="0"/>
                  </a:lnTo>
                  <a:cubicBezTo>
                    <a:pt x="430099" y="0"/>
                    <a:pt x="452805" y="22707"/>
                    <a:pt x="452805" y="50717"/>
                  </a:cubicBezTo>
                  <a:lnTo>
                    <a:pt x="452805" y="50717"/>
                  </a:lnTo>
                  <a:cubicBezTo>
                    <a:pt x="452805" y="64168"/>
                    <a:pt x="447462" y="77068"/>
                    <a:pt x="437951" y="86579"/>
                  </a:cubicBezTo>
                  <a:cubicBezTo>
                    <a:pt x="428440" y="96090"/>
                    <a:pt x="415540" y="101433"/>
                    <a:pt x="402089"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5" name="TextBox 5"/>
            <p:cNvSpPr txBox="1"/>
            <p:nvPr/>
          </p:nvSpPr>
          <p:spPr>
            <a:xfrm>
              <a:off x="0" y="-23813"/>
              <a:ext cx="452805" cy="149058"/>
            </a:xfrm>
            <a:prstGeom prst="rect">
              <a:avLst/>
            </a:prstGeom>
          </p:spPr>
          <p:txBody>
            <a:bodyPr lIns="50800" tIns="50800" rIns="50800" bIns="50800" rtlCol="0" anchor="ctr"/>
            <a:lstStyle/>
            <a:p>
              <a:pPr algn="ctr">
                <a:lnSpc>
                  <a:spcPts val="4199"/>
                </a:lnSpc>
                <a:spcBef>
                  <a:spcPct val="0"/>
                </a:spcBef>
              </a:pPr>
              <a:r>
                <a:rPr lang="en-US" sz="2999" dirty="0" err="1">
                  <a:solidFill>
                    <a:srgbClr val="000000"/>
                  </a:solidFill>
                  <a:latin typeface="Canva Sans"/>
                  <a:ea typeface="Canva Sans"/>
                  <a:cs typeface="Canva Sans"/>
                  <a:sym typeface="Canva Sans"/>
                </a:rPr>
                <a:t>Đăng</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nhập</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đăng</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ký</a:t>
              </a:r>
              <a:r>
                <a:rPr lang="en-US" sz="2999" dirty="0">
                  <a:solidFill>
                    <a:srgbClr val="000000"/>
                  </a:solidFill>
                  <a:latin typeface="Canva Sans"/>
                  <a:ea typeface="Canva Sans"/>
                  <a:cs typeface="Canva Sans"/>
                  <a:sym typeface="Canva Sans"/>
                </a:rPr>
                <a:t> </a:t>
              </a:r>
            </a:p>
          </p:txBody>
        </p:sp>
      </p:grpSp>
      <p:sp>
        <p:nvSpPr>
          <p:cNvPr id="6" name="Freeform 6"/>
          <p:cNvSpPr/>
          <p:nvPr/>
        </p:nvSpPr>
        <p:spPr>
          <a:xfrm>
            <a:off x="8911915" y="5143500"/>
            <a:ext cx="4169708" cy="4242576"/>
          </a:xfrm>
          <a:custGeom>
            <a:avLst/>
            <a:gdLst/>
            <a:ahLst/>
            <a:cxnLst/>
            <a:rect l="l" t="t" r="r" b="b"/>
            <a:pathLst>
              <a:path w="4169708" h="4242576">
                <a:moveTo>
                  <a:pt x="0" y="0"/>
                </a:moveTo>
                <a:lnTo>
                  <a:pt x="4169708" y="0"/>
                </a:lnTo>
                <a:lnTo>
                  <a:pt x="4169708" y="4242576"/>
                </a:lnTo>
                <a:lnTo>
                  <a:pt x="0" y="4242576"/>
                </a:lnTo>
                <a:lnTo>
                  <a:pt x="0" y="0"/>
                </a:lnTo>
                <a:close/>
              </a:path>
            </a:pathLst>
          </a:custGeom>
          <a:blipFill>
            <a:blip r:embed="rId4"/>
            <a:stretch>
              <a:fillRect/>
            </a:stretch>
          </a:blipFill>
        </p:spPr>
      </p:sp>
      <p:sp>
        <p:nvSpPr>
          <p:cNvPr id="7" name="Freeform 7"/>
          <p:cNvSpPr/>
          <p:nvPr/>
        </p:nvSpPr>
        <p:spPr>
          <a:xfrm>
            <a:off x="13353353" y="3659283"/>
            <a:ext cx="4393156" cy="5726793"/>
          </a:xfrm>
          <a:custGeom>
            <a:avLst/>
            <a:gdLst/>
            <a:ahLst/>
            <a:cxnLst/>
            <a:rect l="l" t="t" r="r" b="b"/>
            <a:pathLst>
              <a:path w="4393156" h="5726793">
                <a:moveTo>
                  <a:pt x="0" y="0"/>
                </a:moveTo>
                <a:lnTo>
                  <a:pt x="4393156" y="0"/>
                </a:lnTo>
                <a:lnTo>
                  <a:pt x="4393156" y="5726793"/>
                </a:lnTo>
                <a:lnTo>
                  <a:pt x="0" y="5726793"/>
                </a:lnTo>
                <a:lnTo>
                  <a:pt x="0" y="0"/>
                </a:lnTo>
                <a:close/>
              </a:path>
            </a:pathLst>
          </a:custGeom>
          <a:blipFill>
            <a:blip r:embed="rId5"/>
            <a:stretch>
              <a:fillRect/>
            </a:stretch>
          </a:blipFill>
        </p:spPr>
      </p:sp>
      <p:sp>
        <p:nvSpPr>
          <p:cNvPr id="8" name="TextBox 8"/>
          <p:cNvSpPr txBox="1"/>
          <p:nvPr/>
        </p:nvSpPr>
        <p:spPr>
          <a:xfrm>
            <a:off x="1548245" y="1706592"/>
            <a:ext cx="11138523" cy="2295525"/>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đăng nhập và đăng ký, bao gồm các thông tin chi tiết. </a:t>
            </a:r>
          </a:p>
          <a:p>
            <a:pPr algn="l">
              <a:lnSpc>
                <a:spcPts val="3599"/>
              </a:lnSpc>
              <a:spcBef>
                <a:spcPct val="0"/>
              </a:spcBef>
            </a:pPr>
            <a:r>
              <a:rPr lang="en-US" sz="2999">
                <a:solidFill>
                  <a:srgbClr val="000000"/>
                </a:solidFill>
                <a:latin typeface="Times New Roman"/>
                <a:ea typeface="Times New Roman"/>
                <a:cs typeface="Times New Roman"/>
                <a:sym typeface="Times New Roman"/>
              </a:rPr>
              <a:t>Bố cục được thiết kế trực quan </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Tiêu đề</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Trường nhập dữ liệu</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Nút đăng nhập và đăng ký</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067" y="48974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300442"/>
            <a:ext cx="6905180" cy="1324329"/>
            <a:chOff x="0" y="-47625"/>
            <a:chExt cx="777206" cy="149058"/>
          </a:xfrm>
        </p:grpSpPr>
        <p:sp>
          <p:nvSpPr>
            <p:cNvPr id="4" name="Freeform 4"/>
            <p:cNvSpPr/>
            <p:nvPr/>
          </p:nvSpPr>
          <p:spPr>
            <a:xfrm>
              <a:off x="1608" y="-23813"/>
              <a:ext cx="775598" cy="101433"/>
            </a:xfrm>
            <a:custGeom>
              <a:avLst/>
              <a:gdLst/>
              <a:ahLst/>
              <a:cxnLst/>
              <a:rect l="l" t="t" r="r" b="b"/>
              <a:pathLst>
                <a:path w="775598" h="101433">
                  <a:moveTo>
                    <a:pt x="50717" y="0"/>
                  </a:moveTo>
                  <a:lnTo>
                    <a:pt x="724882" y="0"/>
                  </a:lnTo>
                  <a:cubicBezTo>
                    <a:pt x="752892" y="0"/>
                    <a:pt x="775598" y="22707"/>
                    <a:pt x="775598" y="50717"/>
                  </a:cubicBezTo>
                  <a:lnTo>
                    <a:pt x="775598" y="50717"/>
                  </a:lnTo>
                  <a:cubicBezTo>
                    <a:pt x="775598" y="64168"/>
                    <a:pt x="770255" y="77068"/>
                    <a:pt x="760744" y="86579"/>
                  </a:cubicBezTo>
                  <a:cubicBezTo>
                    <a:pt x="751232" y="96090"/>
                    <a:pt x="738332" y="101433"/>
                    <a:pt x="724882"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5" name="TextBox 5"/>
            <p:cNvSpPr txBox="1"/>
            <p:nvPr/>
          </p:nvSpPr>
          <p:spPr>
            <a:xfrm>
              <a:off x="0" y="-47625"/>
              <a:ext cx="775598" cy="149058"/>
            </a:xfrm>
            <a:prstGeom prst="rect">
              <a:avLst/>
            </a:prstGeom>
          </p:spPr>
          <p:txBody>
            <a:bodyPr lIns="50800" tIns="50800" rIns="50800" bIns="50800" rtlCol="0" anchor="ctr"/>
            <a:lstStyle/>
            <a:p>
              <a:pPr algn="ctr">
                <a:lnSpc>
                  <a:spcPts val="4199"/>
                </a:lnSpc>
                <a:spcBef>
                  <a:spcPct val="0"/>
                </a:spcBef>
              </a:pPr>
              <a:r>
                <a:rPr lang="en-US" sz="2999" dirty="0">
                  <a:solidFill>
                    <a:srgbClr val="000000"/>
                  </a:solidFill>
                  <a:latin typeface="Canva Sans"/>
                  <a:ea typeface="Canva Sans"/>
                  <a:cs typeface="Canva Sans"/>
                  <a:sym typeface="Canva Sans"/>
                </a:rPr>
                <a:t>Trang </a:t>
              </a:r>
              <a:r>
                <a:rPr lang="en-US" sz="2999" dirty="0" err="1">
                  <a:solidFill>
                    <a:srgbClr val="000000"/>
                  </a:solidFill>
                  <a:latin typeface="Canva Sans"/>
                  <a:ea typeface="Canva Sans"/>
                  <a:cs typeface="Canva Sans"/>
                  <a:sym typeface="Canva Sans"/>
                </a:rPr>
                <a:t>quản</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lí</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dành</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cho</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quản</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trị</a:t>
              </a:r>
              <a:r>
                <a:rPr lang="en-US" sz="2999" dirty="0">
                  <a:solidFill>
                    <a:srgbClr val="000000"/>
                  </a:solidFill>
                  <a:latin typeface="Canva Sans"/>
                  <a:ea typeface="Canva Sans"/>
                  <a:cs typeface="Canva Sans"/>
                  <a:sym typeface="Canva Sans"/>
                </a:rPr>
                <a:t> </a:t>
              </a:r>
              <a:r>
                <a:rPr lang="en-US" sz="2999" dirty="0" err="1">
                  <a:solidFill>
                    <a:srgbClr val="000000"/>
                  </a:solidFill>
                  <a:latin typeface="Canva Sans"/>
                  <a:ea typeface="Canva Sans"/>
                  <a:cs typeface="Canva Sans"/>
                  <a:sym typeface="Canva Sans"/>
                </a:rPr>
                <a:t>viên</a:t>
              </a:r>
              <a:r>
                <a:rPr lang="en-US" sz="2999" dirty="0">
                  <a:solidFill>
                    <a:srgbClr val="000000"/>
                  </a:solidFill>
                  <a:latin typeface="Canva Sans"/>
                  <a:ea typeface="Canva Sans"/>
                  <a:cs typeface="Canva Sans"/>
                  <a:sym typeface="Canva Sans"/>
                </a:rPr>
                <a:t> </a:t>
              </a:r>
            </a:p>
          </p:txBody>
        </p:sp>
      </p:grpSp>
      <p:sp>
        <p:nvSpPr>
          <p:cNvPr id="6" name="Freeform 6"/>
          <p:cNvSpPr/>
          <p:nvPr/>
        </p:nvSpPr>
        <p:spPr>
          <a:xfrm>
            <a:off x="9777314" y="1763742"/>
            <a:ext cx="7828096" cy="3703966"/>
          </a:xfrm>
          <a:custGeom>
            <a:avLst/>
            <a:gdLst/>
            <a:ahLst/>
            <a:cxnLst/>
            <a:rect l="l" t="t" r="r" b="b"/>
            <a:pathLst>
              <a:path w="7828096" h="3703966">
                <a:moveTo>
                  <a:pt x="0" y="0"/>
                </a:moveTo>
                <a:lnTo>
                  <a:pt x="7828096" y="0"/>
                </a:lnTo>
                <a:lnTo>
                  <a:pt x="7828096" y="3703966"/>
                </a:lnTo>
                <a:lnTo>
                  <a:pt x="0" y="3703966"/>
                </a:lnTo>
                <a:lnTo>
                  <a:pt x="0" y="0"/>
                </a:lnTo>
                <a:close/>
              </a:path>
            </a:pathLst>
          </a:custGeom>
          <a:blipFill>
            <a:blip r:embed="rId4"/>
            <a:stretch>
              <a:fillRect/>
            </a:stretch>
          </a:blipFill>
        </p:spPr>
      </p:sp>
      <p:sp>
        <p:nvSpPr>
          <p:cNvPr id="7" name="Freeform 7"/>
          <p:cNvSpPr/>
          <p:nvPr/>
        </p:nvSpPr>
        <p:spPr>
          <a:xfrm>
            <a:off x="9777314" y="5467708"/>
            <a:ext cx="7828096" cy="3120632"/>
          </a:xfrm>
          <a:custGeom>
            <a:avLst/>
            <a:gdLst/>
            <a:ahLst/>
            <a:cxnLst/>
            <a:rect l="l" t="t" r="r" b="b"/>
            <a:pathLst>
              <a:path w="7828096" h="3120632">
                <a:moveTo>
                  <a:pt x="0" y="0"/>
                </a:moveTo>
                <a:lnTo>
                  <a:pt x="7828096" y="0"/>
                </a:lnTo>
                <a:lnTo>
                  <a:pt x="7828096" y="3120632"/>
                </a:lnTo>
                <a:lnTo>
                  <a:pt x="0" y="3120632"/>
                </a:lnTo>
                <a:lnTo>
                  <a:pt x="0" y="0"/>
                </a:lnTo>
                <a:close/>
              </a:path>
            </a:pathLst>
          </a:custGeom>
          <a:blipFill>
            <a:blip r:embed="rId5"/>
            <a:stretch>
              <a:fillRect/>
            </a:stretch>
          </a:blipFill>
        </p:spPr>
      </p:sp>
      <p:sp>
        <p:nvSpPr>
          <p:cNvPr id="8" name="Freeform 8"/>
          <p:cNvSpPr/>
          <p:nvPr/>
        </p:nvSpPr>
        <p:spPr>
          <a:xfrm>
            <a:off x="9777314" y="8588340"/>
            <a:ext cx="7828096" cy="868882"/>
          </a:xfrm>
          <a:custGeom>
            <a:avLst/>
            <a:gdLst/>
            <a:ahLst/>
            <a:cxnLst/>
            <a:rect l="l" t="t" r="r" b="b"/>
            <a:pathLst>
              <a:path w="7828096" h="868882">
                <a:moveTo>
                  <a:pt x="0" y="0"/>
                </a:moveTo>
                <a:lnTo>
                  <a:pt x="7828096" y="0"/>
                </a:lnTo>
                <a:lnTo>
                  <a:pt x="7828096" y="868882"/>
                </a:lnTo>
                <a:lnTo>
                  <a:pt x="0" y="868882"/>
                </a:lnTo>
                <a:lnTo>
                  <a:pt x="0" y="0"/>
                </a:lnTo>
                <a:close/>
              </a:path>
            </a:pathLst>
          </a:custGeom>
          <a:blipFill>
            <a:blip r:embed="rId6"/>
            <a:stretch>
              <a:fillRect/>
            </a:stretch>
          </a:blipFill>
        </p:spPr>
      </p:sp>
      <p:sp>
        <p:nvSpPr>
          <p:cNvPr id="9" name="TextBox 9"/>
          <p:cNvSpPr txBox="1"/>
          <p:nvPr/>
        </p:nvSpPr>
        <p:spPr>
          <a:xfrm>
            <a:off x="633845" y="1706592"/>
            <a:ext cx="9143468" cy="4533900"/>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Giao diện trang quản lý dành cho quản trị viên, bao gồm các thông tin chi tiết. </a:t>
            </a:r>
          </a:p>
          <a:p>
            <a:pPr algn="l">
              <a:lnSpc>
                <a:spcPts val="3599"/>
              </a:lnSpc>
              <a:spcBef>
                <a:spcPct val="0"/>
              </a:spcBef>
            </a:pPr>
            <a:r>
              <a:rPr lang="en-US" sz="2999">
                <a:solidFill>
                  <a:srgbClr val="000000"/>
                </a:solidFill>
                <a:latin typeface="Times New Roman"/>
                <a:ea typeface="Times New Roman"/>
                <a:cs typeface="Times New Roman"/>
                <a:sym typeface="Times New Roman"/>
              </a:rPr>
              <a:t>Bố cục được thiết kế trực quan dễ dàng quản lý </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Trang chủ</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Đăng xuất</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Quản lý người dùng</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Quản lý chùa</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Quản lý nội dung chi tiết chùa</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Quản lý lễ hội</a:t>
            </a:r>
          </a:p>
          <a:p>
            <a:pPr marL="647697" lvl="1" indent="-323848" algn="l">
              <a:lnSpc>
                <a:spcPts val="3599"/>
              </a:lnSpc>
              <a:spcBef>
                <a:spcPct val="0"/>
              </a:spcBef>
              <a:buFont typeface="Arial"/>
              <a:buChar char="•"/>
            </a:pPr>
            <a:r>
              <a:rPr lang="en-US" sz="2999">
                <a:solidFill>
                  <a:srgbClr val="000000"/>
                </a:solidFill>
                <a:latin typeface="Times New Roman"/>
                <a:ea typeface="Times New Roman"/>
                <a:cs typeface="Times New Roman"/>
                <a:sym typeface="Times New Roman"/>
              </a:rPr>
              <a:t>Quản lý bình luận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1238706" y="2668162"/>
            <a:ext cx="12772933" cy="43148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Cải thiện giao diện người dùng: Tạo giao diện đẹp mắt, phù hợp với văn hóa Khmer và tối ưu hóa cho mọi thiết bị (responsive design).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Phát triển chức năng tài khoản người dùng: Cho phép cá nhân hóa tài khoản, theo dõi sự kiện, và quản lý bình luận, đánh giá của người dùng.</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Tối ưu hóa SEO: Cải thiện cấu trúc URL, từ khóa, tốc độ tải trang và hình ảnh để tăng khả năng xuất hiện trên các công cụ tìm kiếm.</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Tích hợp tính năng tương tác: Cung cấp chat trực tuyến hỗ trợ khách hàng và cho phép chia sẻ thông tin lên mạng xã hội để mở rộng tiếp cận.</a:t>
            </a:r>
          </a:p>
        </p:txBody>
      </p:sp>
      <p:grpSp>
        <p:nvGrpSpPr>
          <p:cNvPr id="5" name="Group 5"/>
          <p:cNvGrpSpPr/>
          <p:nvPr/>
        </p:nvGrpSpPr>
        <p:grpSpPr>
          <a:xfrm>
            <a:off x="920140" y="557889"/>
            <a:ext cx="7778072" cy="1773322"/>
            <a:chOff x="0" y="0"/>
            <a:chExt cx="3565070" cy="812800"/>
          </a:xfrm>
        </p:grpSpPr>
        <p:sp>
          <p:nvSpPr>
            <p:cNvPr id="6" name="Freeform 6"/>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9BDAE9"/>
            </a:solidFill>
            <a:ln cap="sq">
              <a:noFill/>
              <a:prstDash val="solid"/>
              <a:miter/>
            </a:ln>
          </p:spPr>
        </p:sp>
        <p:sp>
          <p:nvSpPr>
            <p:cNvPr id="7" name="TextBox 7"/>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626978"/>
            <a:ext cx="7778072" cy="1773322"/>
            <a:chOff x="0" y="0"/>
            <a:chExt cx="3565070" cy="812800"/>
          </a:xfrm>
        </p:grpSpPr>
        <p:sp>
          <p:nvSpPr>
            <p:cNvPr id="9" name="Freeform 9"/>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7503257"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HƯỚNG PHÁT TRIỂN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920140" y="2385312"/>
            <a:ext cx="12772933" cy="32480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Dự án xây dựng website giới thiệu các chùa Khmer tại Trà Vinh đã thànhcông trong việc cung cấp thôngtin về các ngôi chùa,lễ hội, và di tích tại tỉnh này. Tuy nhiên, để đápứng tốt hơn nhu cầu của người dùng và tạo ra một nền tảng tươngtác phong phú,</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website cần tiếp tục được cải tiến và phát triển thêm các tính năng hiện đại để thu hút lượng người dùng lớn hơn trong tương lai.</a:t>
            </a:r>
          </a:p>
        </p:txBody>
      </p:sp>
      <p:grpSp>
        <p:nvGrpSpPr>
          <p:cNvPr id="5" name="Group 5"/>
          <p:cNvGrpSpPr/>
          <p:nvPr/>
        </p:nvGrpSpPr>
        <p:grpSpPr>
          <a:xfrm>
            <a:off x="920140" y="557889"/>
            <a:ext cx="7778072" cy="1773322"/>
            <a:chOff x="0" y="0"/>
            <a:chExt cx="3565070" cy="812800"/>
          </a:xfrm>
        </p:grpSpPr>
        <p:sp>
          <p:nvSpPr>
            <p:cNvPr id="6" name="Freeform 6"/>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9BDAE9"/>
            </a:solidFill>
            <a:ln cap="sq">
              <a:noFill/>
              <a:prstDash val="solid"/>
              <a:miter/>
            </a:ln>
          </p:spPr>
        </p:sp>
        <p:sp>
          <p:nvSpPr>
            <p:cNvPr id="7" name="TextBox 7"/>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626978"/>
            <a:ext cx="7778072" cy="1773322"/>
            <a:chOff x="0" y="0"/>
            <a:chExt cx="3565070" cy="812800"/>
          </a:xfrm>
        </p:grpSpPr>
        <p:sp>
          <p:nvSpPr>
            <p:cNvPr id="9" name="Freeform 9"/>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7503257"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KẾT LUẬN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Freeform 2"/>
          <p:cNvSpPr/>
          <p:nvPr/>
        </p:nvSpPr>
        <p:spPr>
          <a:xfrm>
            <a:off x="0" y="5662415"/>
            <a:ext cx="4590951" cy="4624585"/>
          </a:xfrm>
          <a:custGeom>
            <a:avLst/>
            <a:gdLst/>
            <a:ahLst/>
            <a:cxnLst/>
            <a:rect l="l" t="t" r="r" b="b"/>
            <a:pathLst>
              <a:path w="4590951" h="4624585">
                <a:moveTo>
                  <a:pt x="0" y="0"/>
                </a:moveTo>
                <a:lnTo>
                  <a:pt x="4590951" y="0"/>
                </a:lnTo>
                <a:lnTo>
                  <a:pt x="4590951" y="4624585"/>
                </a:lnTo>
                <a:lnTo>
                  <a:pt x="0" y="46245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89656" y="433509"/>
            <a:ext cx="3330198" cy="1083828"/>
          </a:xfrm>
          <a:custGeom>
            <a:avLst/>
            <a:gdLst/>
            <a:ahLst/>
            <a:cxnLst/>
            <a:rect l="l" t="t" r="r" b="b"/>
            <a:pathLst>
              <a:path w="3330198" h="1083828">
                <a:moveTo>
                  <a:pt x="0" y="0"/>
                </a:moveTo>
                <a:lnTo>
                  <a:pt x="3330198" y="0"/>
                </a:lnTo>
                <a:lnTo>
                  <a:pt x="3330198" y="1083828"/>
                </a:lnTo>
                <a:lnTo>
                  <a:pt x="0" y="10838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665849" y="2576315"/>
            <a:ext cx="725701" cy="2057400"/>
          </a:xfrm>
          <a:custGeom>
            <a:avLst/>
            <a:gdLst/>
            <a:ahLst/>
            <a:cxnLst/>
            <a:rect l="l" t="t" r="r" b="b"/>
            <a:pathLst>
              <a:path w="725701" h="2057400">
                <a:moveTo>
                  <a:pt x="0" y="0"/>
                </a:moveTo>
                <a:lnTo>
                  <a:pt x="725702" y="0"/>
                </a:lnTo>
                <a:lnTo>
                  <a:pt x="725702" y="2057400"/>
                </a:lnTo>
                <a:lnTo>
                  <a:pt x="0" y="20574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flipH="1" flipV="1">
            <a:off x="13628572" y="-25713"/>
            <a:ext cx="4659428" cy="4659428"/>
          </a:xfrm>
          <a:custGeom>
            <a:avLst/>
            <a:gdLst/>
            <a:ahLst/>
            <a:cxnLst/>
            <a:rect l="l" t="t" r="r" b="b"/>
            <a:pathLst>
              <a:path w="4659428" h="4659428">
                <a:moveTo>
                  <a:pt x="4659428" y="4659428"/>
                </a:moveTo>
                <a:lnTo>
                  <a:pt x="0" y="4659428"/>
                </a:lnTo>
                <a:lnTo>
                  <a:pt x="0" y="0"/>
                </a:lnTo>
                <a:lnTo>
                  <a:pt x="4659428" y="0"/>
                </a:lnTo>
                <a:lnTo>
                  <a:pt x="4659428" y="4659428"/>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3628572" y="7949259"/>
            <a:ext cx="3657708" cy="2001764"/>
          </a:xfrm>
          <a:custGeom>
            <a:avLst/>
            <a:gdLst/>
            <a:ahLst/>
            <a:cxnLst/>
            <a:rect l="l" t="t" r="r" b="b"/>
            <a:pathLst>
              <a:path w="3657708" h="2001764">
                <a:moveTo>
                  <a:pt x="0" y="0"/>
                </a:moveTo>
                <a:lnTo>
                  <a:pt x="3657708" y="0"/>
                </a:lnTo>
                <a:lnTo>
                  <a:pt x="3657708" y="2001764"/>
                </a:lnTo>
                <a:lnTo>
                  <a:pt x="0" y="200176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5125165" y="6632181"/>
            <a:ext cx="1666241" cy="793737"/>
          </a:xfrm>
          <a:custGeom>
            <a:avLst/>
            <a:gdLst/>
            <a:ahLst/>
            <a:cxnLst/>
            <a:rect l="l" t="t" r="r" b="b"/>
            <a:pathLst>
              <a:path w="1666241" h="793737">
                <a:moveTo>
                  <a:pt x="0" y="0"/>
                </a:moveTo>
                <a:lnTo>
                  <a:pt x="1666241" y="0"/>
                </a:lnTo>
                <a:lnTo>
                  <a:pt x="1666241" y="793737"/>
                </a:lnTo>
                <a:lnTo>
                  <a:pt x="0" y="79373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Freeform 8"/>
          <p:cNvSpPr/>
          <p:nvPr/>
        </p:nvSpPr>
        <p:spPr>
          <a:xfrm flipH="1">
            <a:off x="5013431" y="8553273"/>
            <a:ext cx="1666241" cy="793737"/>
          </a:xfrm>
          <a:custGeom>
            <a:avLst/>
            <a:gdLst/>
            <a:ahLst/>
            <a:cxnLst/>
            <a:rect l="l" t="t" r="r" b="b"/>
            <a:pathLst>
              <a:path w="1666241" h="793737">
                <a:moveTo>
                  <a:pt x="1666241" y="0"/>
                </a:moveTo>
                <a:lnTo>
                  <a:pt x="0" y="0"/>
                </a:lnTo>
                <a:lnTo>
                  <a:pt x="0" y="793737"/>
                </a:lnTo>
                <a:lnTo>
                  <a:pt x="1666241" y="793737"/>
                </a:lnTo>
                <a:lnTo>
                  <a:pt x="1666241"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Freeform 9"/>
          <p:cNvSpPr/>
          <p:nvPr/>
        </p:nvSpPr>
        <p:spPr>
          <a:xfrm rot="-5400000">
            <a:off x="11828782" y="-162943"/>
            <a:ext cx="650065" cy="1842969"/>
          </a:xfrm>
          <a:custGeom>
            <a:avLst/>
            <a:gdLst/>
            <a:ahLst/>
            <a:cxnLst/>
            <a:rect l="l" t="t" r="r" b="b"/>
            <a:pathLst>
              <a:path w="650065" h="1842969">
                <a:moveTo>
                  <a:pt x="0" y="0"/>
                </a:moveTo>
                <a:lnTo>
                  <a:pt x="650066" y="0"/>
                </a:lnTo>
                <a:lnTo>
                  <a:pt x="650066" y="1842969"/>
                </a:lnTo>
                <a:lnTo>
                  <a:pt x="0" y="18429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2855969" y="4329461"/>
            <a:ext cx="12651425" cy="2056704"/>
          </a:xfrm>
          <a:prstGeom prst="rect">
            <a:avLst/>
          </a:prstGeom>
        </p:spPr>
        <p:txBody>
          <a:bodyPr lIns="0" tIns="0" rIns="0" bIns="0" rtlCol="0" anchor="t">
            <a:spAutoFit/>
          </a:bodyPr>
          <a:lstStyle/>
          <a:p>
            <a:pPr algn="ctr">
              <a:lnSpc>
                <a:spcPts val="15014"/>
              </a:lnSpc>
            </a:pPr>
            <a:r>
              <a:rPr lang="en-US" sz="16319">
                <a:solidFill>
                  <a:srgbClr val="000000"/>
                </a:solidFill>
                <a:latin typeface="Aileron"/>
                <a:ea typeface="Aileron"/>
                <a:cs typeface="Aileron"/>
                <a:sym typeface="Aileron"/>
              </a:rPr>
              <a:t>CẢM ƠN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4380652" y="298694"/>
            <a:ext cx="5994124" cy="1773322"/>
            <a:chOff x="0" y="0"/>
            <a:chExt cx="2747400" cy="812800"/>
          </a:xfrm>
        </p:grpSpPr>
        <p:sp>
          <p:nvSpPr>
            <p:cNvPr id="5" name="Freeform 5"/>
            <p:cNvSpPr/>
            <p:nvPr/>
          </p:nvSpPr>
          <p:spPr>
            <a:xfrm>
              <a:off x="0" y="0"/>
              <a:ext cx="2747400" cy="812800"/>
            </a:xfrm>
            <a:custGeom>
              <a:avLst/>
              <a:gdLst/>
              <a:ahLst/>
              <a:cxnLst/>
              <a:rect l="l" t="t" r="r" b="b"/>
              <a:pathLst>
                <a:path w="2747400" h="8128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id="6" name="TextBox 6"/>
            <p:cNvSpPr txBox="1"/>
            <p:nvPr/>
          </p:nvSpPr>
          <p:spPr>
            <a:xfrm>
              <a:off x="0" y="-76200"/>
              <a:ext cx="2747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380652" y="298694"/>
            <a:ext cx="5994124" cy="1773322"/>
            <a:chOff x="0" y="0"/>
            <a:chExt cx="2747400" cy="812800"/>
          </a:xfrm>
        </p:grpSpPr>
        <p:sp>
          <p:nvSpPr>
            <p:cNvPr id="8" name="Freeform 8"/>
            <p:cNvSpPr/>
            <p:nvPr/>
          </p:nvSpPr>
          <p:spPr>
            <a:xfrm>
              <a:off x="0" y="0"/>
              <a:ext cx="2747400" cy="812800"/>
            </a:xfrm>
            <a:custGeom>
              <a:avLst/>
              <a:gdLst/>
              <a:ahLst/>
              <a:cxnLst/>
              <a:rect l="l" t="t" r="r" b="b"/>
              <a:pathLst>
                <a:path w="2747400" h="8128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id="9" name="TextBox 9"/>
            <p:cNvSpPr txBox="1"/>
            <p:nvPr/>
          </p:nvSpPr>
          <p:spPr>
            <a:xfrm>
              <a:off x="0" y="-76200"/>
              <a:ext cx="2747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957909" y="2225785"/>
            <a:ext cx="4987283" cy="851368"/>
            <a:chOff x="0" y="0"/>
            <a:chExt cx="1313523" cy="224229"/>
          </a:xfrm>
        </p:grpSpPr>
        <p:sp>
          <p:nvSpPr>
            <p:cNvPr id="11" name="Freeform 11"/>
            <p:cNvSpPr/>
            <p:nvPr/>
          </p:nvSpPr>
          <p:spPr>
            <a:xfrm>
              <a:off x="0" y="0"/>
              <a:ext cx="1313523" cy="224229"/>
            </a:xfrm>
            <a:custGeom>
              <a:avLst/>
              <a:gdLst/>
              <a:ahLst/>
              <a:cxnLst/>
              <a:rect l="l" t="t" r="r" b="b"/>
              <a:pathLst>
                <a:path w="1313523" h="224229">
                  <a:moveTo>
                    <a:pt x="0" y="0"/>
                  </a:moveTo>
                  <a:lnTo>
                    <a:pt x="1313523" y="0"/>
                  </a:lnTo>
                  <a:lnTo>
                    <a:pt x="1313523" y="224229"/>
                  </a:lnTo>
                  <a:lnTo>
                    <a:pt x="0" y="224229"/>
                  </a:lnTo>
                  <a:close/>
                </a:path>
              </a:pathLst>
            </a:custGeom>
            <a:solidFill>
              <a:srgbClr val="9BDAE9">
                <a:alpha val="49804"/>
              </a:srgbClr>
            </a:solidFill>
          </p:spPr>
        </p:sp>
        <p:sp>
          <p:nvSpPr>
            <p:cNvPr id="12" name="TextBox 12"/>
            <p:cNvSpPr txBox="1"/>
            <p:nvPr/>
          </p:nvSpPr>
          <p:spPr>
            <a:xfrm>
              <a:off x="0" y="-76200"/>
              <a:ext cx="1313523" cy="300429"/>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029001" y="2287297"/>
            <a:ext cx="4916191"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LÝ DO CHỌN ĐỀ TÀI</a:t>
            </a:r>
          </a:p>
        </p:txBody>
      </p:sp>
      <p:sp>
        <p:nvSpPr>
          <p:cNvPr id="14" name="TextBox 14"/>
          <p:cNvSpPr txBox="1"/>
          <p:nvPr/>
        </p:nvSpPr>
        <p:spPr>
          <a:xfrm>
            <a:off x="4275937" y="552450"/>
            <a:ext cx="6027748" cy="847725"/>
          </a:xfrm>
          <a:prstGeom prst="rect">
            <a:avLst/>
          </a:prstGeom>
        </p:spPr>
        <p:txBody>
          <a:bodyPr lIns="0" tIns="0" rIns="0" bIns="0" rtlCol="0" anchor="t">
            <a:spAutoFit/>
          </a:bodyPr>
          <a:lstStyle/>
          <a:p>
            <a:pPr algn="ctr">
              <a:lnSpc>
                <a:spcPts val="5917"/>
              </a:lnSpc>
            </a:pPr>
            <a:r>
              <a:rPr lang="en-US" sz="4930" b="1">
                <a:solidFill>
                  <a:srgbClr val="1B1E15"/>
                </a:solidFill>
                <a:latin typeface="Times New Roman Bold"/>
                <a:ea typeface="Times New Roman Bold"/>
                <a:cs typeface="Times New Roman Bold"/>
                <a:sym typeface="Times New Roman Bold"/>
              </a:rPr>
              <a:t>NỘI DUNG</a:t>
            </a:r>
          </a:p>
        </p:txBody>
      </p:sp>
      <p:grpSp>
        <p:nvGrpSpPr>
          <p:cNvPr id="15" name="Group 15"/>
          <p:cNvGrpSpPr/>
          <p:nvPr/>
        </p:nvGrpSpPr>
        <p:grpSpPr>
          <a:xfrm>
            <a:off x="3788662" y="3229554"/>
            <a:ext cx="5319792" cy="813268"/>
            <a:chOff x="0" y="0"/>
            <a:chExt cx="1401097" cy="214194"/>
          </a:xfrm>
        </p:grpSpPr>
        <p:sp>
          <p:nvSpPr>
            <p:cNvPr id="16" name="Freeform 16"/>
            <p:cNvSpPr/>
            <p:nvPr/>
          </p:nvSpPr>
          <p:spPr>
            <a:xfrm>
              <a:off x="0" y="0"/>
              <a:ext cx="1401097" cy="214194"/>
            </a:xfrm>
            <a:custGeom>
              <a:avLst/>
              <a:gdLst/>
              <a:ahLst/>
              <a:cxnLst/>
              <a:rect l="l" t="t" r="r" b="b"/>
              <a:pathLst>
                <a:path w="1401097" h="214194">
                  <a:moveTo>
                    <a:pt x="0" y="0"/>
                  </a:moveTo>
                  <a:lnTo>
                    <a:pt x="1401097" y="0"/>
                  </a:lnTo>
                  <a:lnTo>
                    <a:pt x="1401097" y="214194"/>
                  </a:lnTo>
                  <a:lnTo>
                    <a:pt x="0" y="214194"/>
                  </a:lnTo>
                  <a:close/>
                </a:path>
              </a:pathLst>
            </a:custGeom>
            <a:solidFill>
              <a:srgbClr val="9BDAE9">
                <a:alpha val="49804"/>
              </a:srgbClr>
            </a:solidFill>
          </p:spPr>
        </p:sp>
        <p:sp>
          <p:nvSpPr>
            <p:cNvPr id="17" name="TextBox 17"/>
            <p:cNvSpPr txBox="1"/>
            <p:nvPr/>
          </p:nvSpPr>
          <p:spPr>
            <a:xfrm>
              <a:off x="0" y="-123825"/>
              <a:ext cx="1401097" cy="338019"/>
            </a:xfrm>
            <a:prstGeom prst="rect">
              <a:avLst/>
            </a:prstGeom>
          </p:spPr>
          <p:txBody>
            <a:bodyPr lIns="50800" tIns="50800" rIns="50800" bIns="50800" rtlCol="0" anchor="ctr"/>
            <a:lstStyle/>
            <a:p>
              <a:pPr algn="ctr">
                <a:lnSpc>
                  <a:spcPts val="4479"/>
                </a:lnSpc>
              </a:pPr>
              <a:endParaRPr/>
            </a:p>
          </p:txBody>
        </p:sp>
      </p:grpSp>
      <p:grpSp>
        <p:nvGrpSpPr>
          <p:cNvPr id="18" name="Group 18"/>
          <p:cNvGrpSpPr/>
          <p:nvPr/>
        </p:nvGrpSpPr>
        <p:grpSpPr>
          <a:xfrm>
            <a:off x="5993455" y="4195222"/>
            <a:ext cx="4987283" cy="851368"/>
            <a:chOff x="0" y="0"/>
            <a:chExt cx="1313523" cy="224229"/>
          </a:xfrm>
        </p:grpSpPr>
        <p:sp>
          <p:nvSpPr>
            <p:cNvPr id="19" name="Freeform 19"/>
            <p:cNvSpPr/>
            <p:nvPr/>
          </p:nvSpPr>
          <p:spPr>
            <a:xfrm>
              <a:off x="0" y="0"/>
              <a:ext cx="1313523" cy="224229"/>
            </a:xfrm>
            <a:custGeom>
              <a:avLst/>
              <a:gdLst/>
              <a:ahLst/>
              <a:cxnLst/>
              <a:rect l="l" t="t" r="r" b="b"/>
              <a:pathLst>
                <a:path w="1313523" h="224229">
                  <a:moveTo>
                    <a:pt x="0" y="0"/>
                  </a:moveTo>
                  <a:lnTo>
                    <a:pt x="1313523" y="0"/>
                  </a:lnTo>
                  <a:lnTo>
                    <a:pt x="1313523" y="224229"/>
                  </a:lnTo>
                  <a:lnTo>
                    <a:pt x="0" y="224229"/>
                  </a:lnTo>
                  <a:close/>
                </a:path>
              </a:pathLst>
            </a:custGeom>
            <a:solidFill>
              <a:srgbClr val="9BDAE9">
                <a:alpha val="49804"/>
              </a:srgbClr>
            </a:solidFill>
          </p:spPr>
        </p:sp>
        <p:sp>
          <p:nvSpPr>
            <p:cNvPr id="20" name="TextBox 20"/>
            <p:cNvSpPr txBox="1"/>
            <p:nvPr/>
          </p:nvSpPr>
          <p:spPr>
            <a:xfrm>
              <a:off x="0" y="-76200"/>
              <a:ext cx="1313523" cy="30042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3616390" y="5127954"/>
            <a:ext cx="5664336" cy="851368"/>
            <a:chOff x="0" y="0"/>
            <a:chExt cx="1491842" cy="224229"/>
          </a:xfrm>
        </p:grpSpPr>
        <p:sp>
          <p:nvSpPr>
            <p:cNvPr id="22" name="Freeform 22"/>
            <p:cNvSpPr/>
            <p:nvPr/>
          </p:nvSpPr>
          <p:spPr>
            <a:xfrm>
              <a:off x="0" y="0"/>
              <a:ext cx="1491842" cy="224229"/>
            </a:xfrm>
            <a:custGeom>
              <a:avLst/>
              <a:gdLst/>
              <a:ahLst/>
              <a:cxnLst/>
              <a:rect l="l" t="t" r="r" b="b"/>
              <a:pathLst>
                <a:path w="1491842" h="224229">
                  <a:moveTo>
                    <a:pt x="0" y="0"/>
                  </a:moveTo>
                  <a:lnTo>
                    <a:pt x="1491842" y="0"/>
                  </a:lnTo>
                  <a:lnTo>
                    <a:pt x="1491842" y="224229"/>
                  </a:lnTo>
                  <a:lnTo>
                    <a:pt x="0" y="224229"/>
                  </a:lnTo>
                  <a:close/>
                </a:path>
              </a:pathLst>
            </a:custGeom>
            <a:solidFill>
              <a:srgbClr val="9BDAE9">
                <a:alpha val="49804"/>
              </a:srgbClr>
            </a:solidFill>
          </p:spPr>
        </p:sp>
        <p:sp>
          <p:nvSpPr>
            <p:cNvPr id="23" name="TextBox 23"/>
            <p:cNvSpPr txBox="1"/>
            <p:nvPr/>
          </p:nvSpPr>
          <p:spPr>
            <a:xfrm>
              <a:off x="0" y="-76200"/>
              <a:ext cx="1491842" cy="300429"/>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060871" y="6096026"/>
            <a:ext cx="5922465" cy="851368"/>
            <a:chOff x="0" y="0"/>
            <a:chExt cx="1559826" cy="224229"/>
          </a:xfrm>
        </p:grpSpPr>
        <p:sp>
          <p:nvSpPr>
            <p:cNvPr id="25" name="Freeform 25"/>
            <p:cNvSpPr/>
            <p:nvPr/>
          </p:nvSpPr>
          <p:spPr>
            <a:xfrm>
              <a:off x="0" y="0"/>
              <a:ext cx="1559826" cy="224229"/>
            </a:xfrm>
            <a:custGeom>
              <a:avLst/>
              <a:gdLst/>
              <a:ahLst/>
              <a:cxnLst/>
              <a:rect l="l" t="t" r="r" b="b"/>
              <a:pathLst>
                <a:path w="1559826" h="224229">
                  <a:moveTo>
                    <a:pt x="0" y="0"/>
                  </a:moveTo>
                  <a:lnTo>
                    <a:pt x="1559826" y="0"/>
                  </a:lnTo>
                  <a:lnTo>
                    <a:pt x="1559826" y="224229"/>
                  </a:lnTo>
                  <a:lnTo>
                    <a:pt x="0" y="224229"/>
                  </a:lnTo>
                  <a:close/>
                </a:path>
              </a:pathLst>
            </a:custGeom>
            <a:solidFill>
              <a:srgbClr val="9BDAE9">
                <a:alpha val="49804"/>
              </a:srgbClr>
            </a:solidFill>
          </p:spPr>
        </p:sp>
        <p:sp>
          <p:nvSpPr>
            <p:cNvPr id="26" name="TextBox 26"/>
            <p:cNvSpPr txBox="1"/>
            <p:nvPr/>
          </p:nvSpPr>
          <p:spPr>
            <a:xfrm>
              <a:off x="0" y="-76200"/>
              <a:ext cx="1559826" cy="300429"/>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3624649" y="7099794"/>
            <a:ext cx="5664336" cy="815010"/>
            <a:chOff x="0" y="0"/>
            <a:chExt cx="1491842" cy="214653"/>
          </a:xfrm>
        </p:grpSpPr>
        <p:sp>
          <p:nvSpPr>
            <p:cNvPr id="28" name="Freeform 28"/>
            <p:cNvSpPr/>
            <p:nvPr/>
          </p:nvSpPr>
          <p:spPr>
            <a:xfrm>
              <a:off x="0" y="0"/>
              <a:ext cx="1491842" cy="214653"/>
            </a:xfrm>
            <a:custGeom>
              <a:avLst/>
              <a:gdLst/>
              <a:ahLst/>
              <a:cxnLst/>
              <a:rect l="l" t="t" r="r" b="b"/>
              <a:pathLst>
                <a:path w="1491842" h="214653">
                  <a:moveTo>
                    <a:pt x="0" y="0"/>
                  </a:moveTo>
                  <a:lnTo>
                    <a:pt x="1491842" y="0"/>
                  </a:lnTo>
                  <a:lnTo>
                    <a:pt x="1491842" y="214653"/>
                  </a:lnTo>
                  <a:lnTo>
                    <a:pt x="0" y="214653"/>
                  </a:lnTo>
                  <a:close/>
                </a:path>
              </a:pathLst>
            </a:custGeom>
            <a:solidFill>
              <a:srgbClr val="9BDAE9">
                <a:alpha val="49804"/>
              </a:srgbClr>
            </a:solidFill>
          </p:spPr>
        </p:sp>
        <p:sp>
          <p:nvSpPr>
            <p:cNvPr id="29" name="TextBox 29"/>
            <p:cNvSpPr txBox="1"/>
            <p:nvPr/>
          </p:nvSpPr>
          <p:spPr>
            <a:xfrm>
              <a:off x="0" y="-76200"/>
              <a:ext cx="1491842" cy="290853"/>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3527667" y="5049867"/>
            <a:ext cx="7360133" cy="6664266"/>
          </a:xfrm>
          <a:custGeom>
            <a:avLst/>
            <a:gdLst/>
            <a:ahLst/>
            <a:cxnLst/>
            <a:rect l="l" t="t" r="r" b="b"/>
            <a:pathLst>
              <a:path w="7360133" h="6664266">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TextBox 31"/>
          <p:cNvSpPr txBox="1"/>
          <p:nvPr/>
        </p:nvSpPr>
        <p:spPr>
          <a:xfrm>
            <a:off x="3832467" y="3296229"/>
            <a:ext cx="5248700"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MỤC TIÊU NGUYÊN CỨU</a:t>
            </a:r>
          </a:p>
        </p:txBody>
      </p:sp>
      <p:sp>
        <p:nvSpPr>
          <p:cNvPr id="32" name="TextBox 32"/>
          <p:cNvSpPr txBox="1"/>
          <p:nvPr/>
        </p:nvSpPr>
        <p:spPr>
          <a:xfrm>
            <a:off x="6064547" y="4286567"/>
            <a:ext cx="4916191"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MÔ TẢ ĐỀ TÀI</a:t>
            </a:r>
          </a:p>
        </p:txBody>
      </p:sp>
      <p:sp>
        <p:nvSpPr>
          <p:cNvPr id="33" name="TextBox 33"/>
          <p:cNvSpPr txBox="1"/>
          <p:nvPr/>
        </p:nvSpPr>
        <p:spPr>
          <a:xfrm>
            <a:off x="6108222" y="6198397"/>
            <a:ext cx="5875113"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PHẦN CHỨC NĂNG</a:t>
            </a:r>
          </a:p>
        </p:txBody>
      </p:sp>
      <p:grpSp>
        <p:nvGrpSpPr>
          <p:cNvPr id="34" name="Group 34"/>
          <p:cNvGrpSpPr/>
          <p:nvPr/>
        </p:nvGrpSpPr>
        <p:grpSpPr>
          <a:xfrm>
            <a:off x="6096417" y="8029104"/>
            <a:ext cx="5664336" cy="851368"/>
            <a:chOff x="0" y="0"/>
            <a:chExt cx="1491842" cy="224229"/>
          </a:xfrm>
        </p:grpSpPr>
        <p:sp>
          <p:nvSpPr>
            <p:cNvPr id="35" name="Freeform 35"/>
            <p:cNvSpPr/>
            <p:nvPr/>
          </p:nvSpPr>
          <p:spPr>
            <a:xfrm>
              <a:off x="0" y="0"/>
              <a:ext cx="1491842" cy="224229"/>
            </a:xfrm>
            <a:custGeom>
              <a:avLst/>
              <a:gdLst/>
              <a:ahLst/>
              <a:cxnLst/>
              <a:rect l="l" t="t" r="r" b="b"/>
              <a:pathLst>
                <a:path w="1491842" h="224229">
                  <a:moveTo>
                    <a:pt x="0" y="0"/>
                  </a:moveTo>
                  <a:lnTo>
                    <a:pt x="1491842" y="0"/>
                  </a:lnTo>
                  <a:lnTo>
                    <a:pt x="1491842" y="224229"/>
                  </a:lnTo>
                  <a:lnTo>
                    <a:pt x="0" y="224229"/>
                  </a:lnTo>
                  <a:close/>
                </a:path>
              </a:pathLst>
            </a:custGeom>
            <a:solidFill>
              <a:srgbClr val="9BDAE9">
                <a:alpha val="49804"/>
              </a:srgbClr>
            </a:solidFill>
          </p:spPr>
        </p:sp>
        <p:sp>
          <p:nvSpPr>
            <p:cNvPr id="36" name="TextBox 36"/>
            <p:cNvSpPr txBox="1"/>
            <p:nvPr/>
          </p:nvSpPr>
          <p:spPr>
            <a:xfrm>
              <a:off x="0" y="-76200"/>
              <a:ext cx="1491842" cy="300429"/>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3632907" y="7166469"/>
            <a:ext cx="5656078"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PHẦN GIAO DIỆN</a:t>
            </a:r>
          </a:p>
        </p:txBody>
      </p:sp>
      <p:sp>
        <p:nvSpPr>
          <p:cNvPr id="38" name="TextBox 38"/>
          <p:cNvSpPr txBox="1"/>
          <p:nvPr/>
        </p:nvSpPr>
        <p:spPr>
          <a:xfrm>
            <a:off x="3624649" y="5186706"/>
            <a:ext cx="5886919"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MÔ HÌNH DFD</a:t>
            </a:r>
          </a:p>
        </p:txBody>
      </p:sp>
      <p:grpSp>
        <p:nvGrpSpPr>
          <p:cNvPr id="39" name="Group 39"/>
          <p:cNvGrpSpPr/>
          <p:nvPr/>
        </p:nvGrpSpPr>
        <p:grpSpPr>
          <a:xfrm>
            <a:off x="3624649" y="9037879"/>
            <a:ext cx="5664336" cy="851368"/>
            <a:chOff x="0" y="0"/>
            <a:chExt cx="1491842" cy="224229"/>
          </a:xfrm>
        </p:grpSpPr>
        <p:sp>
          <p:nvSpPr>
            <p:cNvPr id="40" name="Freeform 40"/>
            <p:cNvSpPr/>
            <p:nvPr/>
          </p:nvSpPr>
          <p:spPr>
            <a:xfrm>
              <a:off x="0" y="0"/>
              <a:ext cx="1491842" cy="224229"/>
            </a:xfrm>
            <a:custGeom>
              <a:avLst/>
              <a:gdLst/>
              <a:ahLst/>
              <a:cxnLst/>
              <a:rect l="l" t="t" r="r" b="b"/>
              <a:pathLst>
                <a:path w="1491842" h="224229">
                  <a:moveTo>
                    <a:pt x="0" y="0"/>
                  </a:moveTo>
                  <a:lnTo>
                    <a:pt x="1491842" y="0"/>
                  </a:lnTo>
                  <a:lnTo>
                    <a:pt x="1491842" y="224229"/>
                  </a:lnTo>
                  <a:lnTo>
                    <a:pt x="0" y="224229"/>
                  </a:lnTo>
                  <a:close/>
                </a:path>
              </a:pathLst>
            </a:custGeom>
            <a:solidFill>
              <a:srgbClr val="9BDAE9">
                <a:alpha val="49804"/>
              </a:srgbClr>
            </a:solidFill>
          </p:spPr>
        </p:sp>
        <p:sp>
          <p:nvSpPr>
            <p:cNvPr id="41" name="TextBox 41"/>
            <p:cNvSpPr txBox="1"/>
            <p:nvPr/>
          </p:nvSpPr>
          <p:spPr>
            <a:xfrm>
              <a:off x="0" y="-76200"/>
              <a:ext cx="1491842" cy="300429"/>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6128286" y="8090616"/>
            <a:ext cx="5632467"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HƯỚNG PHÁT TRIỂN</a:t>
            </a:r>
          </a:p>
        </p:txBody>
      </p:sp>
      <p:sp>
        <p:nvSpPr>
          <p:cNvPr id="43" name="TextBox 43"/>
          <p:cNvSpPr txBox="1"/>
          <p:nvPr/>
        </p:nvSpPr>
        <p:spPr>
          <a:xfrm>
            <a:off x="3656518" y="9128123"/>
            <a:ext cx="5632467" cy="604520"/>
          </a:xfrm>
          <a:prstGeom prst="rect">
            <a:avLst/>
          </a:prstGeom>
        </p:spPr>
        <p:txBody>
          <a:bodyPr lIns="0" tIns="0" rIns="0" bIns="0" rtlCol="0" anchor="t">
            <a:spAutoFit/>
          </a:bodyPr>
          <a:lstStyle/>
          <a:p>
            <a:pPr algn="ctr">
              <a:lnSpc>
                <a:spcPts val="4479"/>
              </a:lnSpc>
            </a:pPr>
            <a:r>
              <a:rPr lang="en-US" sz="3199" b="1">
                <a:solidFill>
                  <a:srgbClr val="1B1E15"/>
                </a:solidFill>
                <a:latin typeface="Times New Roman Bold"/>
                <a:ea typeface="Times New Roman Bold"/>
                <a:cs typeface="Times New Roman Bold"/>
                <a:sym typeface="Times New Roman Bold"/>
              </a:rPr>
              <a:t>KẾT LUẬN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920140" y="2584563"/>
            <a:ext cx="12689806" cy="64484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Sự đa dạng văn hóa: Trà Vinh nổi bật với cộng đồng người Khmer, sở hữu các ngôi chùa với kiến trúc đặc trưng, phong phú về lịch sử và văn hóa.</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Vai trò của chùa Khmer: Chùa Khmer không chỉ là nơi thờ cúng mà còn là trung tâm sinh hoạt văn hóa, tâm linh của người dân Khmer tại Trà Vinh. Các lễ hội đặc sắc tại đây cần được giới thiệu rộng rãi.</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Bảo tồn di sản: Website sẽ giúp bảo tồn và truyền tải những giá trị văn hóa này đến thế hệ mai sau, cũng như giới thiệu cho du khách trong và ngoài nước.</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Tận dụng công nghệ: Với sự phát triển của internet, website là một công cụ hiệu quả giúp quảng bá văn hóa và lịch sử địa phương, kết nối với cộng đồng toàn cầu.</a:t>
            </a:r>
          </a:p>
        </p:txBody>
      </p:sp>
      <p:grpSp>
        <p:nvGrpSpPr>
          <p:cNvPr id="5" name="Group 5"/>
          <p:cNvGrpSpPr/>
          <p:nvPr/>
        </p:nvGrpSpPr>
        <p:grpSpPr>
          <a:xfrm>
            <a:off x="920140" y="557889"/>
            <a:ext cx="6427253" cy="1773322"/>
            <a:chOff x="0" y="0"/>
            <a:chExt cx="2945924" cy="812800"/>
          </a:xfrm>
        </p:grpSpPr>
        <p:sp>
          <p:nvSpPr>
            <p:cNvPr id="6" name="Freeform 6"/>
            <p:cNvSpPr/>
            <p:nvPr/>
          </p:nvSpPr>
          <p:spPr>
            <a:xfrm>
              <a:off x="0" y="0"/>
              <a:ext cx="2945924" cy="812800"/>
            </a:xfrm>
            <a:custGeom>
              <a:avLst/>
              <a:gdLst/>
              <a:ahLst/>
              <a:cxnLst/>
              <a:rect l="l" t="t" r="r" b="b"/>
              <a:pathLst>
                <a:path w="2945924" h="812800">
                  <a:moveTo>
                    <a:pt x="2945924" y="0"/>
                  </a:moveTo>
                  <a:lnTo>
                    <a:pt x="0" y="0"/>
                  </a:lnTo>
                  <a:lnTo>
                    <a:pt x="0" y="624840"/>
                  </a:lnTo>
                  <a:lnTo>
                    <a:pt x="157480" y="624840"/>
                  </a:lnTo>
                  <a:lnTo>
                    <a:pt x="157480" y="812800"/>
                  </a:lnTo>
                  <a:lnTo>
                    <a:pt x="463550" y="624840"/>
                  </a:lnTo>
                  <a:lnTo>
                    <a:pt x="2945924" y="624840"/>
                  </a:lnTo>
                  <a:lnTo>
                    <a:pt x="2945924" y="0"/>
                  </a:lnTo>
                  <a:close/>
                </a:path>
              </a:pathLst>
            </a:custGeom>
            <a:solidFill>
              <a:srgbClr val="9BDAE9"/>
            </a:solidFill>
            <a:ln cap="sq">
              <a:noFill/>
              <a:prstDash val="solid"/>
              <a:miter/>
            </a:ln>
          </p:spPr>
        </p:sp>
        <p:sp>
          <p:nvSpPr>
            <p:cNvPr id="7" name="TextBox 7"/>
            <p:cNvSpPr txBox="1"/>
            <p:nvPr/>
          </p:nvSpPr>
          <p:spPr>
            <a:xfrm>
              <a:off x="0" y="-76200"/>
              <a:ext cx="2945924"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557889"/>
            <a:ext cx="6427253" cy="1773322"/>
            <a:chOff x="0" y="0"/>
            <a:chExt cx="2945924" cy="812800"/>
          </a:xfrm>
        </p:grpSpPr>
        <p:sp>
          <p:nvSpPr>
            <p:cNvPr id="9" name="Freeform 9"/>
            <p:cNvSpPr/>
            <p:nvPr/>
          </p:nvSpPr>
          <p:spPr>
            <a:xfrm>
              <a:off x="0" y="0"/>
              <a:ext cx="2945924" cy="812800"/>
            </a:xfrm>
            <a:custGeom>
              <a:avLst/>
              <a:gdLst/>
              <a:ahLst/>
              <a:cxnLst/>
              <a:rect l="l" t="t" r="r" b="b"/>
              <a:pathLst>
                <a:path w="2945924" h="812800">
                  <a:moveTo>
                    <a:pt x="2945924" y="0"/>
                  </a:moveTo>
                  <a:lnTo>
                    <a:pt x="0" y="0"/>
                  </a:lnTo>
                  <a:lnTo>
                    <a:pt x="0" y="624840"/>
                  </a:lnTo>
                  <a:lnTo>
                    <a:pt x="157480" y="624840"/>
                  </a:lnTo>
                  <a:lnTo>
                    <a:pt x="157480" y="812800"/>
                  </a:lnTo>
                  <a:lnTo>
                    <a:pt x="463550" y="624840"/>
                  </a:lnTo>
                  <a:lnTo>
                    <a:pt x="2945924" y="624840"/>
                  </a:lnTo>
                  <a:lnTo>
                    <a:pt x="2945924"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2945924"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6027748"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LÝ DO CHỌN ĐỀ TÀI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920140" y="2634694"/>
            <a:ext cx="12897624" cy="48482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Xây dựng website chuyên nghiệp: Đảm bảo tính khả thi, dễ sử dụng và cung cấp đầy đủ thông tin về các chùa Khmer tại Trà Vinh.</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Giới thiệu giá trị văn hóa: Website sẽ cung cấp thông tin chi tiết về lịch sử, kiến trúc, và văn hóa của các chùa Khmer, tạo nền tảng cho việc học hỏi và tìm hiểu.</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Thu hút khách du lịch: Website sẽ hỗ trợ quảng bá các chùa, thu hút du khách trong và ngoài nước đến tham quan, tìm hiểu.</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Bảo tồn văn hóa: Bằng cách giới thiệu các di sản văn hóa Khmer, website sẽ giúp duy trì và phát huy giá trị văn hóa của cộng đồng Khmer.</a:t>
            </a:r>
          </a:p>
        </p:txBody>
      </p:sp>
      <p:grpSp>
        <p:nvGrpSpPr>
          <p:cNvPr id="5" name="Group 5"/>
          <p:cNvGrpSpPr/>
          <p:nvPr/>
        </p:nvGrpSpPr>
        <p:grpSpPr>
          <a:xfrm>
            <a:off x="920140" y="557889"/>
            <a:ext cx="7778072" cy="1773322"/>
            <a:chOff x="0" y="0"/>
            <a:chExt cx="3565070" cy="812800"/>
          </a:xfrm>
        </p:grpSpPr>
        <p:sp>
          <p:nvSpPr>
            <p:cNvPr id="6" name="Freeform 6"/>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9BDAE9"/>
            </a:solidFill>
            <a:ln cap="sq">
              <a:noFill/>
              <a:prstDash val="solid"/>
              <a:miter/>
            </a:ln>
          </p:spPr>
        </p:sp>
        <p:sp>
          <p:nvSpPr>
            <p:cNvPr id="7" name="TextBox 7"/>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626978"/>
            <a:ext cx="7778072" cy="1773322"/>
            <a:chOff x="0" y="0"/>
            <a:chExt cx="3565070" cy="812800"/>
          </a:xfrm>
        </p:grpSpPr>
        <p:sp>
          <p:nvSpPr>
            <p:cNvPr id="9" name="Freeform 9"/>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7503257"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MỤC TIÊU NGUYÊN CỨU</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920140" y="2385312"/>
            <a:ext cx="12772933" cy="69818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Đề tài "Xây dựng website giới thiệu các chùa Khmer tại Trà Vinh" tập trung vào việc phát triển một nền tảng trực tuyến nhằm giới thiệu và bảo tồn các giá trị văn hóa, lịch sử của các ngôi chùa Khmer tại Trà Vinh. Website sẽ cung cấp thông tin chi tiết về các chùa, bao gồm lịch sử, kiến trúc, hình ảnh, video, và các lễ hội truyền thống đặc sắc. Người dùng có thể tìm kiếm thông tin về các chùa qua tên hoặc vị trí.</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Website sẽ tích hợp các tính năng như đăng nhập và đăng ký tài khoản để người dùng dễ dàng quản lý thông tin cá nhân và lưu lại các mục yêu thích. Chức năng quản trị viên sẽ giúp kiểm soát và cập nhật nội dung, bảo đảm tính bảo mật và hoạt động ổn định của website. Mục tiêu của đề tài là xây dựng một không gian trực tuyến giúp bảo tồn văn hóa Khmer, kết nối cộng đồng, và thu hút du khách tìm hiểu về các giá trị di sản văn hóa tại Trà Vinh.</a:t>
            </a:r>
          </a:p>
        </p:txBody>
      </p:sp>
      <p:grpSp>
        <p:nvGrpSpPr>
          <p:cNvPr id="5" name="Group 5"/>
          <p:cNvGrpSpPr/>
          <p:nvPr/>
        </p:nvGrpSpPr>
        <p:grpSpPr>
          <a:xfrm>
            <a:off x="920140" y="557889"/>
            <a:ext cx="7778072" cy="1773322"/>
            <a:chOff x="0" y="0"/>
            <a:chExt cx="3565070" cy="812800"/>
          </a:xfrm>
        </p:grpSpPr>
        <p:sp>
          <p:nvSpPr>
            <p:cNvPr id="6" name="Freeform 6"/>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9BDAE9"/>
            </a:solidFill>
            <a:ln cap="sq">
              <a:noFill/>
              <a:prstDash val="solid"/>
              <a:miter/>
            </a:ln>
          </p:spPr>
        </p:sp>
        <p:sp>
          <p:nvSpPr>
            <p:cNvPr id="7" name="TextBox 7"/>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626978"/>
            <a:ext cx="7778072" cy="1773322"/>
            <a:chOff x="0" y="0"/>
            <a:chExt cx="3565070" cy="812800"/>
          </a:xfrm>
        </p:grpSpPr>
        <p:sp>
          <p:nvSpPr>
            <p:cNvPr id="9" name="Freeform 9"/>
            <p:cNvSpPr/>
            <p:nvPr/>
          </p:nvSpPr>
          <p:spPr>
            <a:xfrm>
              <a:off x="0" y="0"/>
              <a:ext cx="3565070" cy="812800"/>
            </a:xfrm>
            <a:custGeom>
              <a:avLst/>
              <a:gdLst/>
              <a:ahLst/>
              <a:cxnLst/>
              <a:rect l="l" t="t" r="r" b="b"/>
              <a:pathLst>
                <a:path w="3565070" h="812800">
                  <a:moveTo>
                    <a:pt x="3565070" y="0"/>
                  </a:moveTo>
                  <a:lnTo>
                    <a:pt x="0" y="0"/>
                  </a:lnTo>
                  <a:lnTo>
                    <a:pt x="0" y="624840"/>
                  </a:lnTo>
                  <a:lnTo>
                    <a:pt x="157480" y="624840"/>
                  </a:lnTo>
                  <a:lnTo>
                    <a:pt x="157480" y="812800"/>
                  </a:lnTo>
                  <a:lnTo>
                    <a:pt x="463550" y="624840"/>
                  </a:lnTo>
                  <a:lnTo>
                    <a:pt x="3565070" y="624840"/>
                  </a:lnTo>
                  <a:lnTo>
                    <a:pt x="3565070"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356507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7503257"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MÔ TẢ ĐỀ TÀI</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920140" y="557889"/>
            <a:ext cx="8604033" cy="1773322"/>
            <a:chOff x="0" y="0"/>
            <a:chExt cx="3943648" cy="812800"/>
          </a:xfrm>
        </p:grpSpPr>
        <p:sp>
          <p:nvSpPr>
            <p:cNvPr id="5" name="Freeform 5"/>
            <p:cNvSpPr/>
            <p:nvPr/>
          </p:nvSpPr>
          <p:spPr>
            <a:xfrm>
              <a:off x="0" y="0"/>
              <a:ext cx="3943648" cy="812800"/>
            </a:xfrm>
            <a:custGeom>
              <a:avLst/>
              <a:gdLst/>
              <a:ahLst/>
              <a:cxnLst/>
              <a:rect l="l" t="t" r="r" b="b"/>
              <a:pathLst>
                <a:path w="3943648" h="812800">
                  <a:moveTo>
                    <a:pt x="3943648" y="0"/>
                  </a:moveTo>
                  <a:lnTo>
                    <a:pt x="0" y="0"/>
                  </a:lnTo>
                  <a:lnTo>
                    <a:pt x="0" y="624840"/>
                  </a:lnTo>
                  <a:lnTo>
                    <a:pt x="157480" y="624840"/>
                  </a:lnTo>
                  <a:lnTo>
                    <a:pt x="157480" y="812800"/>
                  </a:lnTo>
                  <a:lnTo>
                    <a:pt x="463550" y="624840"/>
                  </a:lnTo>
                  <a:lnTo>
                    <a:pt x="3943648" y="624840"/>
                  </a:lnTo>
                  <a:lnTo>
                    <a:pt x="3943648" y="0"/>
                  </a:lnTo>
                  <a:close/>
                </a:path>
              </a:pathLst>
            </a:custGeom>
            <a:solidFill>
              <a:srgbClr val="9BDAE9"/>
            </a:solidFill>
            <a:ln cap="sq">
              <a:noFill/>
              <a:prstDash val="solid"/>
              <a:miter/>
            </a:ln>
          </p:spPr>
        </p:sp>
        <p:sp>
          <p:nvSpPr>
            <p:cNvPr id="6" name="TextBox 6"/>
            <p:cNvSpPr txBox="1"/>
            <p:nvPr/>
          </p:nvSpPr>
          <p:spPr>
            <a:xfrm>
              <a:off x="0" y="-76200"/>
              <a:ext cx="3943648"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20140" y="557889"/>
            <a:ext cx="8604033" cy="1773322"/>
            <a:chOff x="0" y="0"/>
            <a:chExt cx="3943648" cy="812800"/>
          </a:xfrm>
        </p:grpSpPr>
        <p:sp>
          <p:nvSpPr>
            <p:cNvPr id="8" name="Freeform 8"/>
            <p:cNvSpPr/>
            <p:nvPr/>
          </p:nvSpPr>
          <p:spPr>
            <a:xfrm>
              <a:off x="0" y="0"/>
              <a:ext cx="3943648" cy="812800"/>
            </a:xfrm>
            <a:custGeom>
              <a:avLst/>
              <a:gdLst/>
              <a:ahLst/>
              <a:cxnLst/>
              <a:rect l="l" t="t" r="r" b="b"/>
              <a:pathLst>
                <a:path w="3943648" h="812800">
                  <a:moveTo>
                    <a:pt x="3943648" y="0"/>
                  </a:moveTo>
                  <a:lnTo>
                    <a:pt x="0" y="0"/>
                  </a:lnTo>
                  <a:lnTo>
                    <a:pt x="0" y="624840"/>
                  </a:lnTo>
                  <a:lnTo>
                    <a:pt x="157480" y="624840"/>
                  </a:lnTo>
                  <a:lnTo>
                    <a:pt x="157480" y="812800"/>
                  </a:lnTo>
                  <a:lnTo>
                    <a:pt x="463550" y="624840"/>
                  </a:lnTo>
                  <a:lnTo>
                    <a:pt x="3943648" y="624840"/>
                  </a:lnTo>
                  <a:lnTo>
                    <a:pt x="3943648" y="0"/>
                  </a:lnTo>
                  <a:close/>
                </a:path>
              </a:pathLst>
            </a:custGeom>
            <a:solidFill>
              <a:srgbClr val="000000">
                <a:alpha val="0"/>
              </a:srgbClr>
            </a:solidFill>
            <a:ln w="66675" cap="sq">
              <a:solidFill>
                <a:srgbClr val="56C3D0"/>
              </a:solidFill>
              <a:prstDash val="solid"/>
              <a:miter/>
            </a:ln>
          </p:spPr>
        </p:sp>
        <p:sp>
          <p:nvSpPr>
            <p:cNvPr id="9" name="TextBox 9"/>
            <p:cNvSpPr txBox="1"/>
            <p:nvPr/>
          </p:nvSpPr>
          <p:spPr>
            <a:xfrm>
              <a:off x="0" y="-76200"/>
              <a:ext cx="3943648"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3932384" y="2555604"/>
            <a:ext cx="6455303" cy="901197"/>
            <a:chOff x="0" y="0"/>
            <a:chExt cx="726571" cy="101433"/>
          </a:xfrm>
        </p:grpSpPr>
        <p:sp>
          <p:nvSpPr>
            <p:cNvPr id="11" name="Freeform 11"/>
            <p:cNvSpPr/>
            <p:nvPr/>
          </p:nvSpPr>
          <p:spPr>
            <a:xfrm>
              <a:off x="0" y="0"/>
              <a:ext cx="726571" cy="101433"/>
            </a:xfrm>
            <a:custGeom>
              <a:avLst/>
              <a:gdLst/>
              <a:ahLst/>
              <a:cxnLst/>
              <a:rect l="l" t="t" r="r" b="b"/>
              <a:pathLst>
                <a:path w="726571" h="101433">
                  <a:moveTo>
                    <a:pt x="50717" y="0"/>
                  </a:moveTo>
                  <a:lnTo>
                    <a:pt x="675854" y="0"/>
                  </a:lnTo>
                  <a:cubicBezTo>
                    <a:pt x="703864" y="0"/>
                    <a:pt x="726571" y="22707"/>
                    <a:pt x="726571" y="50717"/>
                  </a:cubicBezTo>
                  <a:lnTo>
                    <a:pt x="726571" y="50717"/>
                  </a:lnTo>
                  <a:cubicBezTo>
                    <a:pt x="726571" y="64168"/>
                    <a:pt x="721227" y="77068"/>
                    <a:pt x="711716" y="86579"/>
                  </a:cubicBezTo>
                  <a:cubicBezTo>
                    <a:pt x="702205" y="96090"/>
                    <a:pt x="689305" y="101433"/>
                    <a:pt x="675854"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12" name="TextBox 12"/>
            <p:cNvSpPr txBox="1"/>
            <p:nvPr/>
          </p:nvSpPr>
          <p:spPr>
            <a:xfrm>
              <a:off x="0" y="-47625"/>
              <a:ext cx="726571" cy="149058"/>
            </a:xfrm>
            <a:prstGeom prst="rect">
              <a:avLst/>
            </a:prstGeom>
          </p:spPr>
          <p:txBody>
            <a:bodyPr lIns="50800" tIns="50800" rIns="50800" bIns="50800" rtlCol="0" anchor="ctr"/>
            <a:lstStyle/>
            <a:p>
              <a:pPr algn="ctr">
                <a:lnSpc>
                  <a:spcPts val="4199"/>
                </a:lnSpc>
                <a:spcBef>
                  <a:spcPct val="0"/>
                </a:spcBef>
              </a:pPr>
              <a:r>
                <a:rPr lang="en-US" sz="2999">
                  <a:solidFill>
                    <a:srgbClr val="000000"/>
                  </a:solidFill>
                  <a:latin typeface="Canva Sans"/>
                  <a:ea typeface="Canva Sans"/>
                  <a:cs typeface="Canva Sans"/>
                  <a:sym typeface="Canva Sans"/>
                </a:rPr>
                <a:t>Mô hình thực ở mức quan niệm</a:t>
              </a:r>
            </a:p>
          </p:txBody>
        </p:sp>
      </p:grpSp>
      <p:sp>
        <p:nvSpPr>
          <p:cNvPr id="13" name="Freeform 13"/>
          <p:cNvSpPr/>
          <p:nvPr/>
        </p:nvSpPr>
        <p:spPr>
          <a:xfrm>
            <a:off x="2336778" y="3916382"/>
            <a:ext cx="10476889" cy="5932538"/>
          </a:xfrm>
          <a:custGeom>
            <a:avLst/>
            <a:gdLst/>
            <a:ahLst/>
            <a:cxnLst/>
            <a:rect l="l" t="t" r="r" b="b"/>
            <a:pathLst>
              <a:path w="10476889" h="5932538">
                <a:moveTo>
                  <a:pt x="0" y="0"/>
                </a:moveTo>
                <a:lnTo>
                  <a:pt x="10476888" y="0"/>
                </a:lnTo>
                <a:lnTo>
                  <a:pt x="10476888" y="5932538"/>
                </a:lnTo>
                <a:lnTo>
                  <a:pt x="0" y="5932538"/>
                </a:lnTo>
                <a:lnTo>
                  <a:pt x="0" y="0"/>
                </a:lnTo>
                <a:close/>
              </a:path>
            </a:pathLst>
          </a:custGeom>
          <a:blipFill>
            <a:blip r:embed="rId4"/>
            <a:stretch>
              <a:fillRect/>
            </a:stretch>
          </a:blipFill>
        </p:spPr>
      </p:sp>
      <p:sp>
        <p:nvSpPr>
          <p:cNvPr id="14" name="TextBox 14"/>
          <p:cNvSpPr txBox="1"/>
          <p:nvPr/>
        </p:nvSpPr>
        <p:spPr>
          <a:xfrm>
            <a:off x="1028700" y="817068"/>
            <a:ext cx="8495472"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MÔ HÌNH DFD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4007472" y="1028700"/>
            <a:ext cx="6455303" cy="901197"/>
            <a:chOff x="0" y="0"/>
            <a:chExt cx="726571" cy="101433"/>
          </a:xfrm>
        </p:grpSpPr>
        <p:sp>
          <p:nvSpPr>
            <p:cNvPr id="5" name="Freeform 5"/>
            <p:cNvSpPr/>
            <p:nvPr/>
          </p:nvSpPr>
          <p:spPr>
            <a:xfrm>
              <a:off x="0" y="0"/>
              <a:ext cx="726571" cy="101433"/>
            </a:xfrm>
            <a:custGeom>
              <a:avLst/>
              <a:gdLst/>
              <a:ahLst/>
              <a:cxnLst/>
              <a:rect l="l" t="t" r="r" b="b"/>
              <a:pathLst>
                <a:path w="726571" h="101433">
                  <a:moveTo>
                    <a:pt x="50717" y="0"/>
                  </a:moveTo>
                  <a:lnTo>
                    <a:pt x="675854" y="0"/>
                  </a:lnTo>
                  <a:cubicBezTo>
                    <a:pt x="703864" y="0"/>
                    <a:pt x="726571" y="22707"/>
                    <a:pt x="726571" y="50717"/>
                  </a:cubicBezTo>
                  <a:lnTo>
                    <a:pt x="726571" y="50717"/>
                  </a:lnTo>
                  <a:cubicBezTo>
                    <a:pt x="726571" y="64168"/>
                    <a:pt x="721227" y="77068"/>
                    <a:pt x="711716" y="86579"/>
                  </a:cubicBezTo>
                  <a:cubicBezTo>
                    <a:pt x="702205" y="96090"/>
                    <a:pt x="689305" y="101433"/>
                    <a:pt x="675854"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6" name="TextBox 6"/>
            <p:cNvSpPr txBox="1"/>
            <p:nvPr/>
          </p:nvSpPr>
          <p:spPr>
            <a:xfrm>
              <a:off x="0" y="-47625"/>
              <a:ext cx="726571" cy="149058"/>
            </a:xfrm>
            <a:prstGeom prst="rect">
              <a:avLst/>
            </a:prstGeom>
          </p:spPr>
          <p:txBody>
            <a:bodyPr lIns="50800" tIns="50800" rIns="50800" bIns="50800" rtlCol="0" anchor="ctr"/>
            <a:lstStyle/>
            <a:p>
              <a:pPr algn="ctr">
                <a:lnSpc>
                  <a:spcPts val="4199"/>
                </a:lnSpc>
                <a:spcBef>
                  <a:spcPct val="0"/>
                </a:spcBef>
              </a:pPr>
              <a:r>
                <a:rPr lang="en-US" sz="2999">
                  <a:solidFill>
                    <a:srgbClr val="000000"/>
                  </a:solidFill>
                  <a:latin typeface="Canva Sans"/>
                  <a:ea typeface="Canva Sans"/>
                  <a:cs typeface="Canva Sans"/>
                  <a:sym typeface="Canva Sans"/>
                </a:rPr>
                <a:t>Mô hình thực ở mức luận lý</a:t>
              </a:r>
            </a:p>
          </p:txBody>
        </p:sp>
      </p:grpSp>
      <p:sp>
        <p:nvSpPr>
          <p:cNvPr id="7" name="Freeform 7"/>
          <p:cNvSpPr/>
          <p:nvPr/>
        </p:nvSpPr>
        <p:spPr>
          <a:xfrm>
            <a:off x="1843992" y="2406712"/>
            <a:ext cx="11515273" cy="6851588"/>
          </a:xfrm>
          <a:custGeom>
            <a:avLst/>
            <a:gdLst/>
            <a:ahLst/>
            <a:cxnLst/>
            <a:rect l="l" t="t" r="r" b="b"/>
            <a:pathLst>
              <a:path w="11515273" h="6851588">
                <a:moveTo>
                  <a:pt x="0" y="0"/>
                </a:moveTo>
                <a:lnTo>
                  <a:pt x="11515273" y="0"/>
                </a:lnTo>
                <a:lnTo>
                  <a:pt x="11515273" y="6851588"/>
                </a:lnTo>
                <a:lnTo>
                  <a:pt x="0" y="6851588"/>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4007472" y="1028700"/>
            <a:ext cx="6455303" cy="901197"/>
            <a:chOff x="0" y="0"/>
            <a:chExt cx="726571" cy="101433"/>
          </a:xfrm>
        </p:grpSpPr>
        <p:sp>
          <p:nvSpPr>
            <p:cNvPr id="5" name="Freeform 5"/>
            <p:cNvSpPr/>
            <p:nvPr/>
          </p:nvSpPr>
          <p:spPr>
            <a:xfrm>
              <a:off x="0" y="0"/>
              <a:ext cx="726571" cy="101433"/>
            </a:xfrm>
            <a:custGeom>
              <a:avLst/>
              <a:gdLst/>
              <a:ahLst/>
              <a:cxnLst/>
              <a:rect l="l" t="t" r="r" b="b"/>
              <a:pathLst>
                <a:path w="726571" h="101433">
                  <a:moveTo>
                    <a:pt x="50717" y="0"/>
                  </a:moveTo>
                  <a:lnTo>
                    <a:pt x="675854" y="0"/>
                  </a:lnTo>
                  <a:cubicBezTo>
                    <a:pt x="703864" y="0"/>
                    <a:pt x="726571" y="22707"/>
                    <a:pt x="726571" y="50717"/>
                  </a:cubicBezTo>
                  <a:lnTo>
                    <a:pt x="726571" y="50717"/>
                  </a:lnTo>
                  <a:cubicBezTo>
                    <a:pt x="726571" y="64168"/>
                    <a:pt x="721227" y="77068"/>
                    <a:pt x="711716" y="86579"/>
                  </a:cubicBezTo>
                  <a:cubicBezTo>
                    <a:pt x="702205" y="96090"/>
                    <a:pt x="689305" y="101433"/>
                    <a:pt x="675854" y="101433"/>
                  </a:cubicBezTo>
                  <a:lnTo>
                    <a:pt x="50717" y="101433"/>
                  </a:lnTo>
                  <a:cubicBezTo>
                    <a:pt x="37266" y="101433"/>
                    <a:pt x="24366" y="96090"/>
                    <a:pt x="14855" y="86579"/>
                  </a:cubicBezTo>
                  <a:cubicBezTo>
                    <a:pt x="5343" y="77068"/>
                    <a:pt x="0" y="64168"/>
                    <a:pt x="0" y="50717"/>
                  </a:cubicBezTo>
                  <a:lnTo>
                    <a:pt x="0" y="50717"/>
                  </a:lnTo>
                  <a:cubicBezTo>
                    <a:pt x="0" y="37266"/>
                    <a:pt x="5343" y="24366"/>
                    <a:pt x="14855" y="14855"/>
                  </a:cubicBezTo>
                  <a:cubicBezTo>
                    <a:pt x="24366" y="5343"/>
                    <a:pt x="37266" y="0"/>
                    <a:pt x="50717" y="0"/>
                  </a:cubicBezTo>
                  <a:close/>
                </a:path>
              </a:pathLst>
            </a:custGeom>
            <a:solidFill>
              <a:srgbClr val="000000">
                <a:alpha val="0"/>
              </a:srgbClr>
            </a:solidFill>
            <a:ln w="38100" cap="rnd">
              <a:solidFill>
                <a:srgbClr val="000000"/>
              </a:solidFill>
              <a:prstDash val="sysDot"/>
              <a:round/>
            </a:ln>
          </p:spPr>
        </p:sp>
        <p:sp>
          <p:nvSpPr>
            <p:cNvPr id="6" name="TextBox 6"/>
            <p:cNvSpPr txBox="1"/>
            <p:nvPr/>
          </p:nvSpPr>
          <p:spPr>
            <a:xfrm>
              <a:off x="0" y="-47625"/>
              <a:ext cx="726571" cy="149058"/>
            </a:xfrm>
            <a:prstGeom prst="rect">
              <a:avLst/>
            </a:prstGeom>
          </p:spPr>
          <p:txBody>
            <a:bodyPr lIns="50800" tIns="50800" rIns="50800" bIns="50800" rtlCol="0" anchor="ctr"/>
            <a:lstStyle/>
            <a:p>
              <a:pPr algn="ctr">
                <a:lnSpc>
                  <a:spcPts val="4199"/>
                </a:lnSpc>
                <a:spcBef>
                  <a:spcPct val="0"/>
                </a:spcBef>
              </a:pPr>
              <a:r>
                <a:rPr lang="en-US" sz="2999">
                  <a:solidFill>
                    <a:srgbClr val="000000"/>
                  </a:solidFill>
                  <a:latin typeface="Canva Sans"/>
                  <a:ea typeface="Canva Sans"/>
                  <a:cs typeface="Canva Sans"/>
                  <a:sym typeface="Canva Sans"/>
                </a:rPr>
                <a:t>Mô hình thực ở mức vật lý</a:t>
              </a:r>
            </a:p>
          </p:txBody>
        </p:sp>
      </p:grpSp>
      <p:sp>
        <p:nvSpPr>
          <p:cNvPr id="7" name="Freeform 7"/>
          <p:cNvSpPr/>
          <p:nvPr/>
        </p:nvSpPr>
        <p:spPr>
          <a:xfrm>
            <a:off x="1886984" y="2163983"/>
            <a:ext cx="10696279" cy="7369750"/>
          </a:xfrm>
          <a:custGeom>
            <a:avLst/>
            <a:gdLst/>
            <a:ahLst/>
            <a:cxnLst/>
            <a:rect l="l" t="t" r="r" b="b"/>
            <a:pathLst>
              <a:path w="10696279" h="7369750">
                <a:moveTo>
                  <a:pt x="0" y="0"/>
                </a:moveTo>
                <a:lnTo>
                  <a:pt x="10696279" y="0"/>
                </a:lnTo>
                <a:lnTo>
                  <a:pt x="10696279" y="7369750"/>
                </a:lnTo>
                <a:lnTo>
                  <a:pt x="0" y="7369750"/>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3082137" y="-495020"/>
            <a:ext cx="9287959" cy="8409825"/>
          </a:xfrm>
          <a:custGeom>
            <a:avLst/>
            <a:gdLst/>
            <a:ahLst/>
            <a:cxnLst/>
            <a:rect l="l" t="t" r="r" b="b"/>
            <a:pathLst>
              <a:path w="9287959" h="8409825">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07933" y="8049787"/>
            <a:ext cx="7360133" cy="6664266"/>
          </a:xfrm>
          <a:custGeom>
            <a:avLst/>
            <a:gdLst/>
            <a:ahLst/>
            <a:cxnLst/>
            <a:rect l="l" t="t" r="r" b="b"/>
            <a:pathLst>
              <a:path w="7360133" h="6664266">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4" name="TextBox 4"/>
          <p:cNvSpPr txBox="1"/>
          <p:nvPr/>
        </p:nvSpPr>
        <p:spPr>
          <a:xfrm>
            <a:off x="920140" y="2468439"/>
            <a:ext cx="12772933" cy="644842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Đề tài "Xây dựng website giới thiệu các chùa Khmer tại Trà Vinh" tập trung vào việc phát triển một nền tảng trực tuyến nhằm giới thiệu và bảo tồn các giá trị văn hóa, lịch sử của các ngôi chùa Khmer tại Trà Vinh. Website sẽ cung cấp thông tin chi tiết về các chùa, bao gồm lịch sử, kiến trúc, hình ảnh, video, và các lễ hội truyền thống đặc sắc. Người dùng có thể tìm kiếm thông tin về các chùa qua tên.</a:t>
            </a:r>
          </a:p>
          <a:p>
            <a:pPr marL="647700" lvl="1" indent="-323850" algn="l">
              <a:lnSpc>
                <a:spcPts val="4200"/>
              </a:lnSpc>
              <a:buFont typeface="Arial"/>
              <a:buChar char="•"/>
            </a:pPr>
            <a:r>
              <a:rPr lang="en-US" sz="3000">
                <a:solidFill>
                  <a:srgbClr val="000000"/>
                </a:solidFill>
                <a:latin typeface="Times New Roman"/>
                <a:ea typeface="Times New Roman"/>
                <a:cs typeface="Times New Roman"/>
                <a:sym typeface="Times New Roman"/>
              </a:rPr>
              <a:t>Website sẽ tích hợp các tính năng như đăng nhập và đăng ký tài khoản để người dùng dễ dàng quản lý thông tin cá nhân. Chức năng quản trị viên sẽ giúp kiểm soát và cập nhật nội dung, bảo đảm tính bảo mật và hoạt động ổn định của website. Mục tiêu của đề tài là xây dựng một không gian trực tuyến giúp bảo tồn văn hóa Khmer, kết nối cộng đồng, và thu hút du khách tìm hiểu về các giá trị di sản văn hóa tại Trà Vinh.</a:t>
            </a:r>
          </a:p>
        </p:txBody>
      </p:sp>
      <p:grpSp>
        <p:nvGrpSpPr>
          <p:cNvPr id="5" name="Group 5"/>
          <p:cNvGrpSpPr/>
          <p:nvPr/>
        </p:nvGrpSpPr>
        <p:grpSpPr>
          <a:xfrm>
            <a:off x="920140" y="557889"/>
            <a:ext cx="8912281" cy="1773322"/>
            <a:chOff x="0" y="0"/>
            <a:chExt cx="4084934" cy="812800"/>
          </a:xfrm>
        </p:grpSpPr>
        <p:sp>
          <p:nvSpPr>
            <p:cNvPr id="6" name="Freeform 6"/>
            <p:cNvSpPr/>
            <p:nvPr/>
          </p:nvSpPr>
          <p:spPr>
            <a:xfrm>
              <a:off x="0" y="0"/>
              <a:ext cx="4084934" cy="812800"/>
            </a:xfrm>
            <a:custGeom>
              <a:avLst/>
              <a:gdLst/>
              <a:ahLst/>
              <a:cxnLst/>
              <a:rect l="l" t="t" r="r" b="b"/>
              <a:pathLst>
                <a:path w="4084934" h="812800">
                  <a:moveTo>
                    <a:pt x="4084934" y="0"/>
                  </a:moveTo>
                  <a:lnTo>
                    <a:pt x="0" y="0"/>
                  </a:lnTo>
                  <a:lnTo>
                    <a:pt x="0" y="624840"/>
                  </a:lnTo>
                  <a:lnTo>
                    <a:pt x="157480" y="624840"/>
                  </a:lnTo>
                  <a:lnTo>
                    <a:pt x="157480" y="812800"/>
                  </a:lnTo>
                  <a:lnTo>
                    <a:pt x="463550" y="624840"/>
                  </a:lnTo>
                  <a:lnTo>
                    <a:pt x="4084934" y="624840"/>
                  </a:lnTo>
                  <a:lnTo>
                    <a:pt x="4084934" y="0"/>
                  </a:lnTo>
                  <a:close/>
                </a:path>
              </a:pathLst>
            </a:custGeom>
            <a:solidFill>
              <a:srgbClr val="9BDAE9"/>
            </a:solidFill>
            <a:ln cap="sq">
              <a:noFill/>
              <a:prstDash val="solid"/>
              <a:miter/>
            </a:ln>
          </p:spPr>
        </p:sp>
        <p:sp>
          <p:nvSpPr>
            <p:cNvPr id="7" name="TextBox 7"/>
            <p:cNvSpPr txBox="1"/>
            <p:nvPr/>
          </p:nvSpPr>
          <p:spPr>
            <a:xfrm>
              <a:off x="0" y="-76200"/>
              <a:ext cx="4084934"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20140" y="557889"/>
            <a:ext cx="8912281" cy="1773322"/>
            <a:chOff x="0" y="0"/>
            <a:chExt cx="4084934" cy="812800"/>
          </a:xfrm>
        </p:grpSpPr>
        <p:sp>
          <p:nvSpPr>
            <p:cNvPr id="9" name="Freeform 9"/>
            <p:cNvSpPr/>
            <p:nvPr/>
          </p:nvSpPr>
          <p:spPr>
            <a:xfrm>
              <a:off x="0" y="0"/>
              <a:ext cx="4084934" cy="812800"/>
            </a:xfrm>
            <a:custGeom>
              <a:avLst/>
              <a:gdLst/>
              <a:ahLst/>
              <a:cxnLst/>
              <a:rect l="l" t="t" r="r" b="b"/>
              <a:pathLst>
                <a:path w="4084934" h="812800">
                  <a:moveTo>
                    <a:pt x="4084934" y="0"/>
                  </a:moveTo>
                  <a:lnTo>
                    <a:pt x="0" y="0"/>
                  </a:lnTo>
                  <a:lnTo>
                    <a:pt x="0" y="624840"/>
                  </a:lnTo>
                  <a:lnTo>
                    <a:pt x="157480" y="624840"/>
                  </a:lnTo>
                  <a:lnTo>
                    <a:pt x="157480" y="812800"/>
                  </a:lnTo>
                  <a:lnTo>
                    <a:pt x="463550" y="624840"/>
                  </a:lnTo>
                  <a:lnTo>
                    <a:pt x="4084934" y="624840"/>
                  </a:lnTo>
                  <a:lnTo>
                    <a:pt x="4084934" y="0"/>
                  </a:lnTo>
                  <a:close/>
                </a:path>
              </a:pathLst>
            </a:custGeom>
            <a:solidFill>
              <a:srgbClr val="000000">
                <a:alpha val="0"/>
              </a:srgbClr>
            </a:solidFill>
            <a:ln w="66675" cap="sq">
              <a:solidFill>
                <a:srgbClr val="56C3D0"/>
              </a:solidFill>
              <a:prstDash val="solid"/>
              <a:miter/>
            </a:ln>
          </p:spPr>
        </p:sp>
        <p:sp>
          <p:nvSpPr>
            <p:cNvPr id="10" name="TextBox 10"/>
            <p:cNvSpPr txBox="1"/>
            <p:nvPr/>
          </p:nvSpPr>
          <p:spPr>
            <a:xfrm>
              <a:off x="0" y="-76200"/>
              <a:ext cx="4084934"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1473" y="933450"/>
            <a:ext cx="8770948" cy="781050"/>
          </a:xfrm>
          <a:prstGeom prst="rect">
            <a:avLst/>
          </a:prstGeom>
        </p:spPr>
        <p:txBody>
          <a:bodyPr lIns="0" tIns="0" rIns="0" bIns="0" rtlCol="0" anchor="t">
            <a:spAutoFit/>
          </a:bodyPr>
          <a:lstStyle/>
          <a:p>
            <a:pPr algn="ctr">
              <a:lnSpc>
                <a:spcPts val="5437"/>
              </a:lnSpc>
            </a:pPr>
            <a:r>
              <a:rPr lang="en-US" sz="4530">
                <a:solidFill>
                  <a:srgbClr val="000000"/>
                </a:solidFill>
                <a:latin typeface="Times New Roman"/>
                <a:ea typeface="Times New Roman"/>
                <a:cs typeface="Times New Roman"/>
                <a:sym typeface="Times New Roman"/>
              </a:rPr>
              <a:t>CHỨC NĂNG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1357</Words>
  <Application>Microsoft Office PowerPoint</Application>
  <PresentationFormat>Custom</PresentationFormat>
  <Paragraphs>106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Aileron</vt:lpstr>
      <vt:lpstr>Times New Roman Bold</vt:lpstr>
      <vt:lpstr>Canva Sans</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TRUONGMYDUYEN_CSN.pptx</dc:title>
  <cp:lastModifiedBy>Microsoft account</cp:lastModifiedBy>
  <cp:revision>2</cp:revision>
  <dcterms:created xsi:type="dcterms:W3CDTF">2006-08-16T00:00:00Z</dcterms:created>
  <dcterms:modified xsi:type="dcterms:W3CDTF">2025-01-08T20:53:24Z</dcterms:modified>
  <dc:identifier>DAGbortCMuc</dc:identifier>
</cp:coreProperties>
</file>